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00"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5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49DC0-5442-4213-8EF0-B12393EB733E}" type="datetimeFigureOut">
              <a:rPr lang="en-US" smtClean="0"/>
              <a:t>11/18/2012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F08211-19BA-4078-83BD-578799984F7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9CBFB-313E-4DD4-9162-203F33642C9B}" type="slidenum">
              <a:rPr lang="en-US"/>
              <a:pPr/>
              <a:t>5</a:t>
            </a:fld>
            <a:endParaRPr lang="en-US"/>
          </a:p>
        </p:txBody>
      </p:sp>
      <p:sp>
        <p:nvSpPr>
          <p:cNvPr id="35021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02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Pause and ask the question of each participant.  But first introduce yourself and your own story.  Use the blackboard if necessary to remember important points from the audience.</a:t>
            </a:r>
          </a:p>
          <a:p>
            <a:endParaRPr lang="en-US"/>
          </a:p>
          <a:p>
            <a:r>
              <a:rPr lang="en-US"/>
              <a:t>Many people will say that they are here because of an illness.  While it is fine that they here because of thier illness, they should be aware that they will not find a a quick solution to their problem but instead have come to a place where they asked to all aspects all their life, especially of the foods they have bene eating.</a:t>
            </a:r>
          </a:p>
          <a:p>
            <a:endParaRPr lang="en-US"/>
          </a:p>
          <a:p>
            <a:r>
              <a:rPr lang="en-US"/>
              <a:t>They can be reminded that their concerns will be addressed throughout the Seminar.  They must also be reminded that their lives will be differrent from this point forward, and that after the Seminar is over, they can go back to living and eating their normal if they so choose yet if they do then they are really wasting their time and money here.  That being the case then they should be allowed to commit once and for all to being in the Seminar from this point forward.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A64E4-5DF1-4AF0-9555-F7CD9B3DDEF8}" type="slidenum">
              <a:rPr lang="en-US"/>
              <a:pPr/>
              <a:t>16</a:t>
            </a:fld>
            <a:endParaRPr lang="en-US"/>
          </a:p>
        </p:txBody>
      </p:sp>
      <p:sp>
        <p:nvSpPr>
          <p:cNvPr id="35225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22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Pause and ask the question of each participant.  But first introduce yourself and your own story.  Use the blackboard if necessary to remember important points from the audience.</a:t>
            </a:r>
          </a:p>
          <a:p>
            <a:endParaRPr lang="en-US"/>
          </a:p>
          <a:p>
            <a:r>
              <a:rPr lang="en-US"/>
              <a:t>Many people will say that they are here because of an illness.  While it is fine that they here because of thier illness, they should be aware that they will not find a a quick solution to their problem but instead have come to a place where they asked to all aspects all their life, especially of the foods they have bene eating.</a:t>
            </a:r>
          </a:p>
          <a:p>
            <a:endParaRPr lang="en-US"/>
          </a:p>
          <a:p>
            <a:r>
              <a:rPr lang="en-US"/>
              <a:t>They can be reminded that their concerns will be addressed throughout the Seminar.  They must also be reminded that their lives will be differrent from this point forward, and that after the Seminar is over, they can go back to living and eating their normal if they so choose yet if they do then they are really wasting their time and money here.  That being the case then they should be allowed to commit once and for all to being in the Seminar from this point forward.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AA727-E632-4F89-8804-936184D37151}" type="slidenum">
              <a:rPr lang="en-US"/>
              <a:pPr/>
              <a:t>37</a:t>
            </a:fld>
            <a:endParaRPr lang="en-US"/>
          </a:p>
        </p:txBody>
      </p:sp>
      <p:sp>
        <p:nvSpPr>
          <p:cNvPr id="38093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09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The healing/mild dietary variation focuses on staying close to the middle of the spectrum.  Dishes tend be more bland (unless well chewed) and flavors are derived without the use of any added stimulants, salt and other flavorings.  By staying in the middle the body operates on a higher frequency because the extreme points are a shorter distance away from each other.  Operating at a higher frequency enhances the spiritual and ascetic aspects of life.  This type of eating is ideal for recovering from problems arising from extreme eating and living.  Because the range is narrower, then subtleties such as eat too much (overeating) can have adverse effects. </a:t>
            </a:r>
          </a:p>
          <a:p>
            <a:endParaRPr lang="en-US"/>
          </a:p>
          <a:p>
            <a:r>
              <a:rPr lang="en-US"/>
              <a:t>The Basic/Normal variation is slightly wider, adding more polarity and adventure to life while maintaining a healthy balance.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B18CE-7B8B-4562-8AF5-C5DF9DCC9EDE}" type="slidenum">
              <a:rPr lang="en-US"/>
              <a:pPr/>
              <a:t>38</a:t>
            </a:fld>
            <a:endParaRPr lang="en-US"/>
          </a:p>
        </p:txBody>
      </p:sp>
      <p:sp>
        <p:nvSpPr>
          <p:cNvPr id="38297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29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The Healthy/Active model allows for a wider range of eating and living fully. It can sometimes lead to temporary yet minor health problems such as colds, fevers and occasional digestive problems.  These bouts with health issues help to strengthen the body’s regenerative abilities, as long as the person remembers to focus toward the center during recovery times.</a:t>
            </a:r>
          </a:p>
          <a:p>
            <a:endParaRPr lang="en-US"/>
          </a:p>
          <a:p>
            <a:r>
              <a:rPr lang="en-US"/>
              <a:t>The Unhealthy model relies too much on over stimulating foods and is no longer satisfied with “middle of the road” foods.  The type of eating and living continually and consistently seeks stronger and more exciting tastes, flavors and experiences.  It is the model of addictions, overdose, and bodily abuse.  This can happen rapidly, depending on the extreme nature of the ingested substance or it happen slowly through sustained eating of extreme foods such as animal products and refined products.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5DC10-A91F-42E3-B196-9A5E4AD445F1}" type="slidenum">
              <a:rPr lang="en-US"/>
              <a:pPr/>
              <a:t>39</a:t>
            </a:fld>
            <a:endParaRPr lang="en-US"/>
          </a:p>
        </p:txBody>
      </p:sp>
      <p:sp>
        <p:nvSpPr>
          <p:cNvPr id="38502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50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Death is the result of going too far on either side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CE5AB3-F3E1-48A0-BFD3-D7117637FF80}" type="datetimeFigureOut">
              <a:rPr lang="en-US" smtClean="0"/>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C480A-6D5A-4B81-87C0-BAFC3D3522C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E5AB3-F3E1-48A0-BFD3-D7117637FF80}" type="datetimeFigureOut">
              <a:rPr lang="en-US" smtClean="0"/>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C480A-6D5A-4B81-87C0-BAFC3D3522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E5AB3-F3E1-48A0-BFD3-D7117637FF80}" type="datetimeFigureOut">
              <a:rPr lang="en-US" smtClean="0"/>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C480A-6D5A-4B81-87C0-BAFC3D3522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E5AB3-F3E1-48A0-BFD3-D7117637FF80}" type="datetimeFigureOut">
              <a:rPr lang="en-US" smtClean="0"/>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C480A-6D5A-4B81-87C0-BAFC3D3522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CE5AB3-F3E1-48A0-BFD3-D7117637FF80}" type="datetimeFigureOut">
              <a:rPr lang="en-US" smtClean="0"/>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C480A-6D5A-4B81-87C0-BAFC3D3522C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CE5AB3-F3E1-48A0-BFD3-D7117637FF80}" type="datetimeFigureOut">
              <a:rPr lang="en-US" smtClean="0"/>
              <a:t>11/18/2012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C480A-6D5A-4B81-87C0-BAFC3D3522C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CE5AB3-F3E1-48A0-BFD3-D7117637FF80}" type="datetimeFigureOut">
              <a:rPr lang="en-US" smtClean="0"/>
              <a:t>11/18/2012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7C480A-6D5A-4B81-87C0-BAFC3D3522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CE5AB3-F3E1-48A0-BFD3-D7117637FF80}" type="datetimeFigureOut">
              <a:rPr lang="en-US" smtClean="0"/>
              <a:t>11/18/2012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7C480A-6D5A-4B81-87C0-BAFC3D3522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E5AB3-F3E1-48A0-BFD3-D7117637FF80}" type="datetimeFigureOut">
              <a:rPr lang="en-US" smtClean="0"/>
              <a:t>11/18/2012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C480A-6D5A-4B81-87C0-BAFC3D3522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E5AB3-F3E1-48A0-BFD3-D7117637FF80}" type="datetimeFigureOut">
              <a:rPr lang="en-US" smtClean="0"/>
              <a:t>11/18/2012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C480A-6D5A-4B81-87C0-BAFC3D3522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E5AB3-F3E1-48A0-BFD3-D7117637FF80}" type="datetimeFigureOut">
              <a:rPr lang="en-US" smtClean="0"/>
              <a:t>11/18/2012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C480A-6D5A-4B81-87C0-BAFC3D3522C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E5AB3-F3E1-48A0-BFD3-D7117637FF80}" type="datetimeFigureOut">
              <a:rPr lang="en-US" smtClean="0"/>
              <a:t>11/18/2012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C480A-6D5A-4B81-87C0-BAFC3D3522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US"/>
              <a:t>Except where noted © 2004 Phiya Kushi All Rights Reserved d</a:t>
            </a:r>
          </a:p>
        </p:txBody>
      </p:sp>
      <p:sp>
        <p:nvSpPr>
          <p:cNvPr id="268290" name="Text Box 2"/>
          <p:cNvSpPr txBox="1">
            <a:spLocks noChangeArrowheads="1"/>
          </p:cNvSpPr>
          <p:nvPr/>
        </p:nvSpPr>
        <p:spPr bwMode="auto">
          <a:xfrm>
            <a:off x="365125" y="6061075"/>
            <a:ext cx="1908175" cy="457200"/>
          </a:xfrm>
          <a:prstGeom prst="rect">
            <a:avLst/>
          </a:prstGeom>
          <a:noFill/>
          <a:ln w="9525">
            <a:noFill/>
            <a:miter lim="800000"/>
            <a:headEnd/>
            <a:tailEnd/>
          </a:ln>
          <a:effectLst/>
        </p:spPr>
        <p:txBody>
          <a:bodyPr wrap="none">
            <a:spAutoFit/>
          </a:bodyPr>
          <a:lstStyle/>
          <a:p>
            <a:r>
              <a:rPr lang="en-US">
                <a:solidFill>
                  <a:srgbClr val="FFFF00"/>
                </a:solidFill>
              </a:rPr>
              <a:t>Click to begin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ctrTitle"/>
          </p:nvPr>
        </p:nvSpPr>
        <p:spPr>
          <a:xfrm>
            <a:off x="685800" y="5257800"/>
            <a:ext cx="7772400" cy="1143000"/>
          </a:xfrm>
        </p:spPr>
        <p:txBody>
          <a:bodyPr/>
          <a:lstStyle/>
          <a:p>
            <a:r>
              <a:rPr lang="en-US" dirty="0">
                <a:solidFill>
                  <a:srgbClr val="FFFF00"/>
                </a:solidFill>
                <a:latin typeface="+mn-lt"/>
                <a:cs typeface="Times New Roman" pitchFamily="18" charset="0"/>
              </a:rPr>
              <a:t>2. Spaghetti Bolognese</a:t>
            </a:r>
          </a:p>
        </p:txBody>
      </p:sp>
      <p:pic>
        <p:nvPicPr>
          <p:cNvPr id="335876" name="Picture 4" descr="D:\My Documents\My Pictures\Food\spaghetti Bolognese.gif"/>
          <p:cNvPicPr>
            <a:picLocks noChangeAspect="1" noChangeArrowheads="1"/>
          </p:cNvPicPr>
          <p:nvPr/>
        </p:nvPicPr>
        <p:blipFill>
          <a:blip r:embed="rId2" cstate="print"/>
          <a:srcRect/>
          <a:stretch>
            <a:fillRect/>
          </a:stretch>
        </p:blipFill>
        <p:spPr bwMode="auto">
          <a:xfrm>
            <a:off x="1828800" y="381000"/>
            <a:ext cx="5105400" cy="4949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5874"/>
                                        </p:tgtEl>
                                        <p:attrNameLst>
                                          <p:attrName>style.visibility</p:attrName>
                                        </p:attrNameLst>
                                      </p:cBhvr>
                                      <p:to>
                                        <p:strVal val="visible"/>
                                      </p:to>
                                    </p:set>
                                    <p:animEffect transition="in" filter="dissolve">
                                      <p:cBhvr>
                                        <p:cTn id="7" dur="500"/>
                                        <p:tgtEl>
                                          <p:spTgt spid="335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ctrTitle"/>
          </p:nvPr>
        </p:nvSpPr>
        <p:spPr>
          <a:xfrm>
            <a:off x="685800" y="5181600"/>
            <a:ext cx="7772400" cy="1143000"/>
          </a:xfrm>
        </p:spPr>
        <p:txBody>
          <a:bodyPr/>
          <a:lstStyle/>
          <a:p>
            <a:r>
              <a:rPr lang="en-US" dirty="0">
                <a:solidFill>
                  <a:srgbClr val="FFFF00"/>
                </a:solidFill>
                <a:latin typeface="+mn-lt"/>
                <a:cs typeface="Times New Roman" pitchFamily="18" charset="0"/>
              </a:rPr>
              <a:t>3. Steak Dinner</a:t>
            </a:r>
          </a:p>
        </p:txBody>
      </p:sp>
      <p:pic>
        <p:nvPicPr>
          <p:cNvPr id="336900" name="Picture 4" descr="D:\My Documents\My Pictures\Food\steak dinner.gif"/>
          <p:cNvPicPr>
            <a:picLocks noChangeAspect="1" noChangeArrowheads="1"/>
          </p:cNvPicPr>
          <p:nvPr/>
        </p:nvPicPr>
        <p:blipFill>
          <a:blip r:embed="rId2" cstate="print"/>
          <a:srcRect/>
          <a:stretch>
            <a:fillRect/>
          </a:stretch>
        </p:blipFill>
        <p:spPr bwMode="auto">
          <a:xfrm>
            <a:off x="1295400" y="685800"/>
            <a:ext cx="6400800" cy="4175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6898"/>
                                        </p:tgtEl>
                                        <p:attrNameLst>
                                          <p:attrName>style.visibility</p:attrName>
                                        </p:attrNameLst>
                                      </p:cBhvr>
                                      <p:to>
                                        <p:strVal val="visible"/>
                                      </p:to>
                                    </p:set>
                                    <p:animEffect transition="in" filter="dissolve">
                                      <p:cBhvr>
                                        <p:cTn id="7" dur="500"/>
                                        <p:tgtEl>
                                          <p:spTgt spid="336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Grp="1" noChangeArrowheads="1"/>
          </p:cNvSpPr>
          <p:nvPr>
            <p:ph type="ctrTitle"/>
          </p:nvPr>
        </p:nvSpPr>
        <p:spPr>
          <a:xfrm>
            <a:off x="685800" y="5334000"/>
            <a:ext cx="7772400" cy="1143000"/>
          </a:xfrm>
        </p:spPr>
        <p:txBody>
          <a:bodyPr/>
          <a:lstStyle/>
          <a:p>
            <a:r>
              <a:rPr lang="en-US" dirty="0">
                <a:solidFill>
                  <a:srgbClr val="FFFF00"/>
                </a:solidFill>
                <a:latin typeface="+mn-lt"/>
                <a:cs typeface="Times New Roman" pitchFamily="18" charset="0"/>
              </a:rPr>
              <a:t>4. Fettuccine and Veal Parmesan</a:t>
            </a:r>
          </a:p>
        </p:txBody>
      </p:sp>
      <p:pic>
        <p:nvPicPr>
          <p:cNvPr id="337925" name="Picture 5" descr="D:\My Documents\My Pictures\Food\fettuccini alfredo and veal parmesan.gif"/>
          <p:cNvPicPr>
            <a:picLocks noChangeAspect="1" noChangeArrowheads="1"/>
          </p:cNvPicPr>
          <p:nvPr/>
        </p:nvPicPr>
        <p:blipFill>
          <a:blip r:embed="rId2" cstate="print"/>
          <a:srcRect/>
          <a:stretch>
            <a:fillRect/>
          </a:stretch>
        </p:blipFill>
        <p:spPr bwMode="auto">
          <a:xfrm>
            <a:off x="1676400" y="685800"/>
            <a:ext cx="5791200" cy="4406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37925"/>
                                        </p:tgtEl>
                                        <p:attrNameLst>
                                          <p:attrName>style.visibility</p:attrName>
                                        </p:attrNameLst>
                                      </p:cBhvr>
                                      <p:to>
                                        <p:strVal val="visible"/>
                                      </p:to>
                                    </p:set>
                                    <p:animEffect transition="in" filter="dissolve">
                                      <p:cBhvr>
                                        <p:cTn id="7" dur="500"/>
                                        <p:tgtEl>
                                          <p:spTgt spid="3379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22"/>
                                        </p:tgtEl>
                                        <p:attrNameLst>
                                          <p:attrName>style.visibility</p:attrName>
                                        </p:attrNameLst>
                                      </p:cBhvr>
                                      <p:to>
                                        <p:strVal val="visible"/>
                                      </p:to>
                                    </p:set>
                                    <p:animEffect transition="in" filter="dissolve">
                                      <p:cBhvr>
                                        <p:cTn id="12" dur="500"/>
                                        <p:tgtEl>
                                          <p:spTgt spid="337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46" name="Rectangle 2"/>
          <p:cNvSpPr>
            <a:spLocks noGrp="1" noChangeArrowheads="1"/>
          </p:cNvSpPr>
          <p:nvPr>
            <p:ph type="ctrTitle"/>
          </p:nvPr>
        </p:nvSpPr>
        <p:spPr>
          <a:xfrm>
            <a:off x="685800" y="5181600"/>
            <a:ext cx="7772400" cy="1143000"/>
          </a:xfrm>
        </p:spPr>
        <p:txBody>
          <a:bodyPr/>
          <a:lstStyle/>
          <a:p>
            <a:r>
              <a:rPr lang="en-US" dirty="0">
                <a:solidFill>
                  <a:srgbClr val="FFFF00"/>
                </a:solidFill>
                <a:latin typeface="+mn-lt"/>
                <a:cs typeface="Times New Roman" pitchFamily="18" charset="0"/>
              </a:rPr>
              <a:t>5. Pizza</a:t>
            </a:r>
          </a:p>
        </p:txBody>
      </p:sp>
      <p:pic>
        <p:nvPicPr>
          <p:cNvPr id="338948" name="Picture 4" descr="D:\My Documents\My Pictures\Food\pizza-new-lg.jpg"/>
          <p:cNvPicPr>
            <a:picLocks noChangeAspect="1" noChangeArrowheads="1"/>
          </p:cNvPicPr>
          <p:nvPr/>
        </p:nvPicPr>
        <p:blipFill>
          <a:blip r:embed="rId2" cstate="print"/>
          <a:srcRect/>
          <a:stretch>
            <a:fillRect/>
          </a:stretch>
        </p:blipFill>
        <p:spPr bwMode="auto">
          <a:xfrm>
            <a:off x="1981200" y="762000"/>
            <a:ext cx="5334000" cy="4398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946"/>
                                        </p:tgtEl>
                                        <p:attrNameLst>
                                          <p:attrName>style.visibility</p:attrName>
                                        </p:attrNameLst>
                                      </p:cBhvr>
                                      <p:to>
                                        <p:strVal val="visible"/>
                                      </p:to>
                                    </p:set>
                                    <p:animEffect transition="in" filter="dissolve">
                                      <p:cBhvr>
                                        <p:cTn id="7" dur="500"/>
                                        <p:tgtEl>
                                          <p:spTgt spid="338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0" name="Rectangle 2"/>
          <p:cNvSpPr>
            <a:spLocks noGrp="1" noChangeArrowheads="1"/>
          </p:cNvSpPr>
          <p:nvPr>
            <p:ph type="ctrTitle"/>
          </p:nvPr>
        </p:nvSpPr>
        <p:spPr>
          <a:xfrm>
            <a:off x="685800" y="5181600"/>
            <a:ext cx="7772400" cy="1143000"/>
          </a:xfrm>
        </p:spPr>
        <p:txBody>
          <a:bodyPr/>
          <a:lstStyle/>
          <a:p>
            <a:r>
              <a:rPr lang="en-US" dirty="0">
                <a:solidFill>
                  <a:srgbClr val="FFFF00"/>
                </a:solidFill>
                <a:latin typeface="+mn-lt"/>
                <a:cs typeface="Times New Roman" pitchFamily="18" charset="0"/>
              </a:rPr>
              <a:t>6. Stuffed Turkey</a:t>
            </a:r>
          </a:p>
        </p:txBody>
      </p:sp>
      <p:pic>
        <p:nvPicPr>
          <p:cNvPr id="339972" name="Picture 4" descr="D:\My Documents\My Pictures\Food\turkey.gif"/>
          <p:cNvPicPr>
            <a:picLocks noChangeAspect="1" noChangeArrowheads="1"/>
          </p:cNvPicPr>
          <p:nvPr/>
        </p:nvPicPr>
        <p:blipFill>
          <a:blip r:embed="rId2" cstate="print"/>
          <a:srcRect/>
          <a:stretch>
            <a:fillRect/>
          </a:stretch>
        </p:blipFill>
        <p:spPr bwMode="auto">
          <a:xfrm>
            <a:off x="1524000" y="838200"/>
            <a:ext cx="6019800" cy="40687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9970"/>
                                        </p:tgtEl>
                                        <p:attrNameLst>
                                          <p:attrName>style.visibility</p:attrName>
                                        </p:attrNameLst>
                                      </p:cBhvr>
                                      <p:to>
                                        <p:strVal val="visible"/>
                                      </p:to>
                                    </p:set>
                                    <p:animEffect transition="in" filter="dissolve">
                                      <p:cBhvr>
                                        <p:cTn id="7" dur="500"/>
                                        <p:tgtEl>
                                          <p:spTgt spid="339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685800" y="5181600"/>
            <a:ext cx="7772400" cy="1143000"/>
          </a:xfrm>
        </p:spPr>
        <p:txBody>
          <a:bodyPr/>
          <a:lstStyle/>
          <a:p>
            <a:r>
              <a:rPr lang="en-US" dirty="0">
                <a:solidFill>
                  <a:srgbClr val="FFFF00"/>
                </a:solidFill>
                <a:latin typeface="+mn-lt"/>
                <a:cs typeface="Times New Roman" pitchFamily="18" charset="0"/>
              </a:rPr>
              <a:t>7. Barbequed Chicken</a:t>
            </a:r>
          </a:p>
        </p:txBody>
      </p:sp>
      <p:pic>
        <p:nvPicPr>
          <p:cNvPr id="340996" name="Picture 4" descr="D:\My Documents\My Pictures\Food\barbecued chicken.gif"/>
          <p:cNvPicPr>
            <a:picLocks noChangeAspect="1" noChangeArrowheads="1"/>
          </p:cNvPicPr>
          <p:nvPr/>
        </p:nvPicPr>
        <p:blipFill>
          <a:blip r:embed="rId2" cstate="print"/>
          <a:srcRect/>
          <a:stretch>
            <a:fillRect/>
          </a:stretch>
        </p:blipFill>
        <p:spPr bwMode="auto">
          <a:xfrm>
            <a:off x="1371600" y="457200"/>
            <a:ext cx="6096000" cy="47037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0994"/>
                                        </p:tgtEl>
                                        <p:attrNameLst>
                                          <p:attrName>style.visibility</p:attrName>
                                        </p:attrNameLst>
                                      </p:cBhvr>
                                      <p:to>
                                        <p:strVal val="visible"/>
                                      </p:to>
                                    </p:set>
                                    <p:animEffect transition="in" filter="dissolve">
                                      <p:cBhvr>
                                        <p:cTn id="7" dur="500"/>
                                        <p:tgtEl>
                                          <p:spTgt spid="340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2"/>
          <p:cNvSpPr>
            <a:spLocks noGrp="1" noChangeArrowheads="1"/>
          </p:cNvSpPr>
          <p:nvPr>
            <p:ph type="ctrTitle"/>
          </p:nvPr>
        </p:nvSpPr>
        <p:spPr>
          <a:xfrm>
            <a:off x="685800" y="2286000"/>
            <a:ext cx="7772400" cy="1447800"/>
          </a:xfrm>
        </p:spPr>
        <p:txBody>
          <a:bodyPr/>
          <a:lstStyle/>
          <a:p>
            <a:r>
              <a:rPr lang="en-US" dirty="0">
                <a:solidFill>
                  <a:srgbClr val="FFFF00"/>
                </a:solidFill>
              </a:rPr>
              <a:t>What are the key ingredients of these foods?</a:t>
            </a:r>
          </a:p>
        </p:txBody>
      </p:sp>
      <p:sp>
        <p:nvSpPr>
          <p:cNvPr id="351236" name="Text Box 4"/>
          <p:cNvSpPr txBox="1">
            <a:spLocks noChangeArrowheads="1"/>
          </p:cNvSpPr>
          <p:nvPr/>
        </p:nvSpPr>
        <p:spPr bwMode="auto">
          <a:xfrm>
            <a:off x="1431925" y="982663"/>
            <a:ext cx="625475" cy="823912"/>
          </a:xfrm>
          <a:prstGeom prst="rect">
            <a:avLst/>
          </a:prstGeom>
          <a:noFill/>
          <a:ln w="9525">
            <a:noFill/>
            <a:miter lim="800000"/>
            <a:headEnd/>
            <a:tailEnd/>
          </a:ln>
          <a:effectLst/>
        </p:spPr>
        <p:txBody>
          <a:bodyPr>
            <a:spAutoFit/>
          </a:bodyPr>
          <a:lstStyle/>
          <a:p>
            <a:pPr>
              <a:spcBef>
                <a:spcPct val="50000"/>
              </a:spcBef>
            </a:pPr>
            <a:r>
              <a:rPr lang="en-US" sz="4800" b="1">
                <a:solidFill>
                  <a:srgbClr val="FFFF00"/>
                </a:solidFill>
              </a:rPr>
              <a:t>?</a:t>
            </a:r>
          </a:p>
        </p:txBody>
      </p:sp>
      <p:sp>
        <p:nvSpPr>
          <p:cNvPr id="351237" name="Text Box 5"/>
          <p:cNvSpPr txBox="1">
            <a:spLocks noChangeArrowheads="1"/>
          </p:cNvSpPr>
          <p:nvPr/>
        </p:nvSpPr>
        <p:spPr bwMode="auto">
          <a:xfrm>
            <a:off x="4038600" y="4724400"/>
            <a:ext cx="625475" cy="823913"/>
          </a:xfrm>
          <a:prstGeom prst="rect">
            <a:avLst/>
          </a:prstGeom>
          <a:noFill/>
          <a:ln w="9525">
            <a:noFill/>
            <a:miter lim="800000"/>
            <a:headEnd/>
            <a:tailEnd/>
          </a:ln>
          <a:effectLst/>
        </p:spPr>
        <p:txBody>
          <a:bodyPr>
            <a:spAutoFit/>
          </a:bodyPr>
          <a:lstStyle/>
          <a:p>
            <a:pPr>
              <a:spcBef>
                <a:spcPct val="50000"/>
              </a:spcBef>
            </a:pPr>
            <a:r>
              <a:rPr lang="en-US" sz="4800" b="1">
                <a:solidFill>
                  <a:srgbClr val="FFFF00"/>
                </a:solidFill>
              </a:rPr>
              <a:t>?</a:t>
            </a:r>
          </a:p>
        </p:txBody>
      </p:sp>
      <p:sp>
        <p:nvSpPr>
          <p:cNvPr id="351238" name="Text Box 6"/>
          <p:cNvSpPr txBox="1">
            <a:spLocks noChangeArrowheads="1"/>
          </p:cNvSpPr>
          <p:nvPr/>
        </p:nvSpPr>
        <p:spPr bwMode="auto">
          <a:xfrm>
            <a:off x="2667000" y="4191000"/>
            <a:ext cx="625475" cy="641350"/>
          </a:xfrm>
          <a:prstGeom prst="rect">
            <a:avLst/>
          </a:prstGeom>
          <a:noFill/>
          <a:ln w="9525">
            <a:noFill/>
            <a:miter lim="800000"/>
            <a:headEnd/>
            <a:tailEnd/>
          </a:ln>
          <a:effectLst/>
        </p:spPr>
        <p:txBody>
          <a:bodyPr>
            <a:spAutoFit/>
          </a:bodyPr>
          <a:lstStyle/>
          <a:p>
            <a:pPr>
              <a:spcBef>
                <a:spcPct val="50000"/>
              </a:spcBef>
            </a:pPr>
            <a:r>
              <a:rPr lang="en-US" sz="3600" b="1">
                <a:solidFill>
                  <a:srgbClr val="FFFF00"/>
                </a:solidFill>
              </a:rPr>
              <a:t>?</a:t>
            </a:r>
          </a:p>
        </p:txBody>
      </p:sp>
      <p:sp>
        <p:nvSpPr>
          <p:cNvPr id="351239" name="Text Box 7"/>
          <p:cNvSpPr txBox="1">
            <a:spLocks noChangeArrowheads="1"/>
          </p:cNvSpPr>
          <p:nvPr/>
        </p:nvSpPr>
        <p:spPr bwMode="auto">
          <a:xfrm>
            <a:off x="5638800" y="4495800"/>
            <a:ext cx="914400" cy="1555750"/>
          </a:xfrm>
          <a:prstGeom prst="rect">
            <a:avLst/>
          </a:prstGeom>
          <a:noFill/>
          <a:ln w="9525">
            <a:noFill/>
            <a:miter lim="800000"/>
            <a:headEnd/>
            <a:tailEnd/>
          </a:ln>
          <a:effectLst/>
        </p:spPr>
        <p:txBody>
          <a:bodyPr>
            <a:spAutoFit/>
          </a:bodyPr>
          <a:lstStyle/>
          <a:p>
            <a:pPr>
              <a:spcBef>
                <a:spcPct val="50000"/>
              </a:spcBef>
            </a:pPr>
            <a:r>
              <a:rPr lang="en-US" sz="9600" b="1">
                <a:solidFill>
                  <a:srgbClr val="FFFF00"/>
                </a:solidFill>
              </a:rPr>
              <a:t>?</a:t>
            </a:r>
          </a:p>
        </p:txBody>
      </p:sp>
      <p:sp>
        <p:nvSpPr>
          <p:cNvPr id="351240" name="Text Box 8"/>
          <p:cNvSpPr txBox="1">
            <a:spLocks noChangeArrowheads="1"/>
          </p:cNvSpPr>
          <p:nvPr/>
        </p:nvSpPr>
        <p:spPr bwMode="auto">
          <a:xfrm>
            <a:off x="7391400" y="4724400"/>
            <a:ext cx="625475" cy="1555750"/>
          </a:xfrm>
          <a:prstGeom prst="rect">
            <a:avLst/>
          </a:prstGeom>
          <a:noFill/>
          <a:ln w="9525">
            <a:noFill/>
            <a:miter lim="800000"/>
            <a:headEnd/>
            <a:tailEnd/>
          </a:ln>
          <a:effectLst/>
        </p:spPr>
        <p:txBody>
          <a:bodyPr>
            <a:spAutoFit/>
          </a:bodyPr>
          <a:lstStyle/>
          <a:p>
            <a:pPr>
              <a:spcBef>
                <a:spcPct val="50000"/>
              </a:spcBef>
            </a:pPr>
            <a:r>
              <a:rPr lang="en-US" sz="9600" b="1">
                <a:solidFill>
                  <a:srgbClr val="FFFF00"/>
                </a:solidFill>
              </a:rPr>
              <a:t>?</a:t>
            </a:r>
          </a:p>
        </p:txBody>
      </p:sp>
      <p:sp>
        <p:nvSpPr>
          <p:cNvPr id="351241" name="Text Box 9"/>
          <p:cNvSpPr txBox="1">
            <a:spLocks noChangeArrowheads="1"/>
          </p:cNvSpPr>
          <p:nvPr/>
        </p:nvSpPr>
        <p:spPr bwMode="auto">
          <a:xfrm>
            <a:off x="1524000" y="3124200"/>
            <a:ext cx="625475" cy="1189038"/>
          </a:xfrm>
          <a:prstGeom prst="rect">
            <a:avLst/>
          </a:prstGeom>
          <a:noFill/>
          <a:ln w="9525">
            <a:noFill/>
            <a:miter lim="800000"/>
            <a:headEnd/>
            <a:tailEnd/>
          </a:ln>
          <a:effectLst/>
        </p:spPr>
        <p:txBody>
          <a:bodyPr>
            <a:spAutoFit/>
          </a:bodyPr>
          <a:lstStyle/>
          <a:p>
            <a:pPr>
              <a:spcBef>
                <a:spcPct val="50000"/>
              </a:spcBef>
            </a:pPr>
            <a:r>
              <a:rPr lang="en-US" sz="7200" b="1">
                <a:solidFill>
                  <a:srgbClr val="FFFF00"/>
                </a:solidFill>
              </a:rPr>
              <a:t>?</a:t>
            </a:r>
          </a:p>
        </p:txBody>
      </p:sp>
      <p:sp>
        <p:nvSpPr>
          <p:cNvPr id="351242" name="Text Box 10"/>
          <p:cNvSpPr txBox="1">
            <a:spLocks noChangeArrowheads="1"/>
          </p:cNvSpPr>
          <p:nvPr/>
        </p:nvSpPr>
        <p:spPr bwMode="auto">
          <a:xfrm>
            <a:off x="7620000" y="381000"/>
            <a:ext cx="625475" cy="1189038"/>
          </a:xfrm>
          <a:prstGeom prst="rect">
            <a:avLst/>
          </a:prstGeom>
          <a:noFill/>
          <a:ln w="9525">
            <a:noFill/>
            <a:miter lim="800000"/>
            <a:headEnd/>
            <a:tailEnd/>
          </a:ln>
          <a:effectLst/>
        </p:spPr>
        <p:txBody>
          <a:bodyPr>
            <a:spAutoFit/>
          </a:bodyPr>
          <a:lstStyle/>
          <a:p>
            <a:pPr>
              <a:spcBef>
                <a:spcPct val="50000"/>
              </a:spcBef>
            </a:pPr>
            <a:r>
              <a:rPr lang="en-US" sz="7200" b="1">
                <a:solidFill>
                  <a:srgbClr val="FFFF00"/>
                </a:solidFill>
              </a:rPr>
              <a:t>?</a:t>
            </a:r>
          </a:p>
        </p:txBody>
      </p:sp>
      <p:sp>
        <p:nvSpPr>
          <p:cNvPr id="351243" name="Text Box 11"/>
          <p:cNvSpPr txBox="1">
            <a:spLocks noChangeArrowheads="1"/>
          </p:cNvSpPr>
          <p:nvPr/>
        </p:nvSpPr>
        <p:spPr bwMode="auto">
          <a:xfrm>
            <a:off x="838200" y="4648200"/>
            <a:ext cx="625475" cy="1189038"/>
          </a:xfrm>
          <a:prstGeom prst="rect">
            <a:avLst/>
          </a:prstGeom>
          <a:noFill/>
          <a:ln w="9525">
            <a:noFill/>
            <a:miter lim="800000"/>
            <a:headEnd/>
            <a:tailEnd/>
          </a:ln>
          <a:effectLst/>
        </p:spPr>
        <p:txBody>
          <a:bodyPr>
            <a:spAutoFit/>
          </a:bodyPr>
          <a:lstStyle/>
          <a:p>
            <a:pPr>
              <a:spcBef>
                <a:spcPct val="50000"/>
              </a:spcBef>
            </a:pPr>
            <a:r>
              <a:rPr lang="en-US" sz="7200" b="1">
                <a:solidFill>
                  <a:srgbClr val="FFFF00"/>
                </a:solidFill>
              </a:rPr>
              <a:t>?</a:t>
            </a:r>
          </a:p>
        </p:txBody>
      </p:sp>
      <p:sp>
        <p:nvSpPr>
          <p:cNvPr id="351244" name="Text Box 12"/>
          <p:cNvSpPr txBox="1">
            <a:spLocks noChangeArrowheads="1"/>
          </p:cNvSpPr>
          <p:nvPr/>
        </p:nvSpPr>
        <p:spPr bwMode="auto">
          <a:xfrm>
            <a:off x="6781800" y="3276600"/>
            <a:ext cx="625475" cy="1189038"/>
          </a:xfrm>
          <a:prstGeom prst="rect">
            <a:avLst/>
          </a:prstGeom>
          <a:noFill/>
          <a:ln w="9525">
            <a:noFill/>
            <a:miter lim="800000"/>
            <a:headEnd/>
            <a:tailEnd/>
          </a:ln>
          <a:effectLst/>
        </p:spPr>
        <p:txBody>
          <a:bodyPr>
            <a:spAutoFit/>
          </a:bodyPr>
          <a:lstStyle/>
          <a:p>
            <a:pPr>
              <a:spcBef>
                <a:spcPct val="50000"/>
              </a:spcBef>
            </a:pPr>
            <a:r>
              <a:rPr lang="en-US" sz="7200" b="1">
                <a:solidFill>
                  <a:srgbClr val="FFFF00"/>
                </a:solidFill>
              </a:rPr>
              <a:t>?</a:t>
            </a:r>
          </a:p>
        </p:txBody>
      </p:sp>
      <p:sp>
        <p:nvSpPr>
          <p:cNvPr id="351245" name="Text Box 13"/>
          <p:cNvSpPr txBox="1">
            <a:spLocks noChangeArrowheads="1"/>
          </p:cNvSpPr>
          <p:nvPr/>
        </p:nvSpPr>
        <p:spPr bwMode="auto">
          <a:xfrm>
            <a:off x="533400" y="381000"/>
            <a:ext cx="625475" cy="1189038"/>
          </a:xfrm>
          <a:prstGeom prst="rect">
            <a:avLst/>
          </a:prstGeom>
          <a:noFill/>
          <a:ln w="9525">
            <a:noFill/>
            <a:miter lim="800000"/>
            <a:headEnd/>
            <a:tailEnd/>
          </a:ln>
          <a:effectLst/>
        </p:spPr>
        <p:txBody>
          <a:bodyPr>
            <a:spAutoFit/>
          </a:bodyPr>
          <a:lstStyle/>
          <a:p>
            <a:pPr>
              <a:spcBef>
                <a:spcPct val="50000"/>
              </a:spcBef>
            </a:pPr>
            <a:r>
              <a:rPr lang="en-US" sz="7200" b="1">
                <a:solidFill>
                  <a:srgbClr val="FFFF00"/>
                </a:solidFill>
              </a:rPr>
              <a:t>?</a:t>
            </a:r>
          </a:p>
        </p:txBody>
      </p:sp>
      <p:sp>
        <p:nvSpPr>
          <p:cNvPr id="351246" name="Text Box 14"/>
          <p:cNvSpPr txBox="1">
            <a:spLocks noChangeArrowheads="1"/>
          </p:cNvSpPr>
          <p:nvPr/>
        </p:nvSpPr>
        <p:spPr bwMode="auto">
          <a:xfrm>
            <a:off x="2819400" y="5105400"/>
            <a:ext cx="625475" cy="1189038"/>
          </a:xfrm>
          <a:prstGeom prst="rect">
            <a:avLst/>
          </a:prstGeom>
          <a:noFill/>
          <a:ln w="9525">
            <a:noFill/>
            <a:miter lim="800000"/>
            <a:headEnd/>
            <a:tailEnd/>
          </a:ln>
          <a:effectLst/>
        </p:spPr>
        <p:txBody>
          <a:bodyPr>
            <a:spAutoFit/>
          </a:bodyPr>
          <a:lstStyle/>
          <a:p>
            <a:pPr>
              <a:spcBef>
                <a:spcPct val="50000"/>
              </a:spcBef>
            </a:pPr>
            <a:r>
              <a:rPr lang="en-US" sz="7200" b="1">
                <a:solidFill>
                  <a:srgbClr val="FFFF00"/>
                </a:solidFill>
              </a:rPr>
              <a:t>?</a:t>
            </a:r>
          </a:p>
        </p:txBody>
      </p:sp>
      <p:sp>
        <p:nvSpPr>
          <p:cNvPr id="351247" name="Text Box 15"/>
          <p:cNvSpPr txBox="1">
            <a:spLocks noChangeArrowheads="1"/>
          </p:cNvSpPr>
          <p:nvPr/>
        </p:nvSpPr>
        <p:spPr bwMode="auto">
          <a:xfrm>
            <a:off x="7848600" y="3962400"/>
            <a:ext cx="625475" cy="641350"/>
          </a:xfrm>
          <a:prstGeom prst="rect">
            <a:avLst/>
          </a:prstGeom>
          <a:noFill/>
          <a:ln w="9525">
            <a:noFill/>
            <a:miter lim="800000"/>
            <a:headEnd/>
            <a:tailEnd/>
          </a:ln>
          <a:effectLst/>
        </p:spPr>
        <p:txBody>
          <a:bodyPr>
            <a:spAutoFit/>
          </a:bodyPr>
          <a:lstStyle/>
          <a:p>
            <a:pPr>
              <a:spcBef>
                <a:spcPct val="50000"/>
              </a:spcBef>
            </a:pPr>
            <a:r>
              <a:rPr lang="en-US" sz="3600" b="1">
                <a:solidFill>
                  <a:srgbClr val="FFFF00"/>
                </a:solidFill>
              </a:rPr>
              <a:t>?</a:t>
            </a:r>
          </a:p>
        </p:txBody>
      </p:sp>
      <p:sp>
        <p:nvSpPr>
          <p:cNvPr id="351248" name="Text Box 16"/>
          <p:cNvSpPr txBox="1">
            <a:spLocks noChangeArrowheads="1"/>
          </p:cNvSpPr>
          <p:nvPr/>
        </p:nvSpPr>
        <p:spPr bwMode="auto">
          <a:xfrm>
            <a:off x="381000" y="2971800"/>
            <a:ext cx="625475" cy="641350"/>
          </a:xfrm>
          <a:prstGeom prst="rect">
            <a:avLst/>
          </a:prstGeom>
          <a:noFill/>
          <a:ln w="9525">
            <a:noFill/>
            <a:miter lim="800000"/>
            <a:headEnd/>
            <a:tailEnd/>
          </a:ln>
          <a:effectLst/>
        </p:spPr>
        <p:txBody>
          <a:bodyPr>
            <a:spAutoFit/>
          </a:bodyPr>
          <a:lstStyle/>
          <a:p>
            <a:pPr>
              <a:spcBef>
                <a:spcPct val="50000"/>
              </a:spcBef>
            </a:pPr>
            <a:r>
              <a:rPr lang="en-US" sz="3600" b="1">
                <a:solidFill>
                  <a:srgbClr val="FFFF00"/>
                </a:solidFill>
              </a:rPr>
              <a:t>?</a:t>
            </a:r>
          </a:p>
        </p:txBody>
      </p:sp>
      <p:sp>
        <p:nvSpPr>
          <p:cNvPr id="351249" name="Text Box 17"/>
          <p:cNvSpPr txBox="1">
            <a:spLocks noChangeArrowheads="1"/>
          </p:cNvSpPr>
          <p:nvPr/>
        </p:nvSpPr>
        <p:spPr bwMode="auto">
          <a:xfrm>
            <a:off x="2971800" y="914400"/>
            <a:ext cx="3132138" cy="579438"/>
          </a:xfrm>
          <a:prstGeom prst="rect">
            <a:avLst/>
          </a:prstGeom>
          <a:noFill/>
          <a:ln w="9525">
            <a:noFill/>
            <a:miter lim="800000"/>
            <a:headEnd/>
            <a:tailEnd/>
          </a:ln>
          <a:effectLst/>
        </p:spPr>
        <p:txBody>
          <a:bodyPr wrap="none">
            <a:spAutoFit/>
          </a:bodyPr>
          <a:lstStyle/>
          <a:p>
            <a:pPr algn="ctr"/>
            <a:r>
              <a:rPr lang="en-US" sz="3200" i="1" u="sng">
                <a:solidFill>
                  <a:schemeClr val="bg1"/>
                </a:solidFill>
              </a:rPr>
              <a:t>Discussion Topic: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1234"/>
                                        </p:tgtEl>
                                        <p:attrNameLst>
                                          <p:attrName>style.visibility</p:attrName>
                                        </p:attrNameLst>
                                      </p:cBhvr>
                                      <p:to>
                                        <p:strVal val="visible"/>
                                      </p:to>
                                    </p:set>
                                    <p:animEffect transition="in" filter="dissolve">
                                      <p:cBhvr>
                                        <p:cTn id="7" dur="500"/>
                                        <p:tgtEl>
                                          <p:spTgt spid="351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Except where noted © 2004 Phiya Kushi All Rights Reserved d</a:t>
            </a:r>
          </a:p>
        </p:txBody>
      </p:sp>
      <p:sp>
        <p:nvSpPr>
          <p:cNvPr id="342018" name="Rectangle 2"/>
          <p:cNvSpPr>
            <a:spLocks noGrp="1" noChangeArrowheads="1"/>
          </p:cNvSpPr>
          <p:nvPr>
            <p:ph type="title"/>
          </p:nvPr>
        </p:nvSpPr>
        <p:spPr/>
        <p:txBody>
          <a:bodyPr/>
          <a:lstStyle/>
          <a:p>
            <a:r>
              <a:rPr lang="en-US" dirty="0">
                <a:solidFill>
                  <a:srgbClr val="FFFF00"/>
                </a:solidFill>
                <a:latin typeface="+mn-lt"/>
                <a:cs typeface="Times New Roman" pitchFamily="18" charset="0"/>
              </a:rPr>
              <a:t>Key Ingredients:</a:t>
            </a:r>
          </a:p>
        </p:txBody>
      </p:sp>
      <p:sp>
        <p:nvSpPr>
          <p:cNvPr id="342019" name="Rectangle 3"/>
          <p:cNvSpPr>
            <a:spLocks noGrp="1" noChangeArrowheads="1"/>
          </p:cNvSpPr>
          <p:nvPr>
            <p:ph type="body" idx="1"/>
          </p:nvPr>
        </p:nvSpPr>
        <p:spPr>
          <a:xfrm>
            <a:off x="685800" y="1828800"/>
            <a:ext cx="7772400" cy="3733800"/>
          </a:xfrm>
        </p:spPr>
        <p:txBody>
          <a:bodyPr/>
          <a:lstStyle/>
          <a:p>
            <a:pPr marL="609600" indent="-609600">
              <a:buFontTx/>
              <a:buAutoNum type="arabicPeriod"/>
            </a:pPr>
            <a:r>
              <a:rPr lang="en-US" sz="2800" dirty="0">
                <a:solidFill>
                  <a:schemeClr val="bg1"/>
                </a:solidFill>
                <a:cs typeface="Times New Roman" pitchFamily="18" charset="0"/>
              </a:rPr>
              <a:t>Meat (Steak, Beef, Chicken, Sausage, Turkey)</a:t>
            </a:r>
          </a:p>
          <a:p>
            <a:pPr marL="609600" indent="-609600">
              <a:buFontTx/>
              <a:buAutoNum type="arabicPeriod"/>
            </a:pPr>
            <a:r>
              <a:rPr lang="en-US" sz="2800" dirty="0">
                <a:solidFill>
                  <a:schemeClr val="bg1"/>
                </a:solidFill>
                <a:cs typeface="Times New Roman" pitchFamily="18" charset="0"/>
              </a:rPr>
              <a:t>White Flour (Bread, Pasta, Stuffing)</a:t>
            </a:r>
          </a:p>
          <a:p>
            <a:pPr marL="609600" indent="-609600">
              <a:buFontTx/>
              <a:buAutoNum type="arabicPeriod"/>
            </a:pPr>
            <a:r>
              <a:rPr lang="en-US" sz="2800" dirty="0">
                <a:solidFill>
                  <a:schemeClr val="bg1"/>
                </a:solidFill>
                <a:cs typeface="Times New Roman" pitchFamily="18" charset="0"/>
              </a:rPr>
              <a:t>Potato and/or Tomato (nightshades – plants that grow at night)</a:t>
            </a:r>
          </a:p>
          <a:p>
            <a:pPr marL="609600" indent="-609600">
              <a:buFontTx/>
              <a:buAutoNum type="arabicPeriod"/>
            </a:pPr>
            <a:r>
              <a:rPr lang="en-US" sz="2800" dirty="0">
                <a:solidFill>
                  <a:schemeClr val="bg1"/>
                </a:solidFill>
                <a:cs typeface="Times New Roman" pitchFamily="18" charset="0"/>
              </a:rPr>
              <a:t>Dairy (butter, cheese, cream, milk)</a:t>
            </a:r>
          </a:p>
          <a:p>
            <a:pPr marL="609600" indent="-609600">
              <a:buFontTx/>
              <a:buAutoNum type="arabicPeriod"/>
            </a:pPr>
            <a:r>
              <a:rPr lang="en-US" sz="2800" dirty="0">
                <a:solidFill>
                  <a:schemeClr val="bg1"/>
                </a:solidFill>
                <a:cs typeface="Times New Roman" pitchFamily="18" charset="0"/>
              </a:rPr>
              <a:t>Token vegetables (lettuce, onion, pickles)</a:t>
            </a:r>
          </a:p>
          <a:p>
            <a:pPr marL="609600" indent="-609600">
              <a:buFontTx/>
              <a:buAutoNum type="arabicPeriod"/>
            </a:pPr>
            <a:r>
              <a:rPr lang="en-US" sz="2800" dirty="0">
                <a:solidFill>
                  <a:schemeClr val="bg1"/>
                </a:solidFill>
                <a:cs typeface="Times New Roman" pitchFamily="18" charset="0"/>
              </a:rPr>
              <a:t>Garnish; herbs and spices for flavoring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 calcmode="lin" valueType="num">
                                      <p:cBhvr additive="base">
                                        <p:cTn id="7" dur="500" fill="hold"/>
                                        <p:tgtEl>
                                          <p:spTgt spid="342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2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2019">
                                            <p:txEl>
                                              <p:pRg st="1" end="1"/>
                                            </p:txEl>
                                          </p:spTgt>
                                        </p:tgtEl>
                                        <p:attrNameLst>
                                          <p:attrName>style.visibility</p:attrName>
                                        </p:attrNameLst>
                                      </p:cBhvr>
                                      <p:to>
                                        <p:strVal val="visible"/>
                                      </p:to>
                                    </p:set>
                                    <p:anim calcmode="lin" valueType="num">
                                      <p:cBhvr additive="base">
                                        <p:cTn id="13" dur="500" fill="hold"/>
                                        <p:tgtEl>
                                          <p:spTgt spid="342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2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2019">
                                            <p:txEl>
                                              <p:pRg st="2" end="2"/>
                                            </p:txEl>
                                          </p:spTgt>
                                        </p:tgtEl>
                                        <p:attrNameLst>
                                          <p:attrName>style.visibility</p:attrName>
                                        </p:attrNameLst>
                                      </p:cBhvr>
                                      <p:to>
                                        <p:strVal val="visible"/>
                                      </p:to>
                                    </p:set>
                                    <p:anim calcmode="lin" valueType="num">
                                      <p:cBhvr additive="base">
                                        <p:cTn id="19" dur="500" fill="hold"/>
                                        <p:tgtEl>
                                          <p:spTgt spid="342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2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2019">
                                            <p:txEl>
                                              <p:pRg st="3" end="3"/>
                                            </p:txEl>
                                          </p:spTgt>
                                        </p:tgtEl>
                                        <p:attrNameLst>
                                          <p:attrName>style.visibility</p:attrName>
                                        </p:attrNameLst>
                                      </p:cBhvr>
                                      <p:to>
                                        <p:strVal val="visible"/>
                                      </p:to>
                                    </p:set>
                                    <p:anim calcmode="lin" valueType="num">
                                      <p:cBhvr additive="base">
                                        <p:cTn id="25" dur="500" fill="hold"/>
                                        <p:tgtEl>
                                          <p:spTgt spid="342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2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2019">
                                            <p:txEl>
                                              <p:pRg st="4" end="4"/>
                                            </p:txEl>
                                          </p:spTgt>
                                        </p:tgtEl>
                                        <p:attrNameLst>
                                          <p:attrName>style.visibility</p:attrName>
                                        </p:attrNameLst>
                                      </p:cBhvr>
                                      <p:to>
                                        <p:strVal val="visible"/>
                                      </p:to>
                                    </p:set>
                                    <p:anim calcmode="lin" valueType="num">
                                      <p:cBhvr additive="base">
                                        <p:cTn id="31" dur="500" fill="hold"/>
                                        <p:tgtEl>
                                          <p:spTgt spid="3420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20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2019">
                                            <p:txEl>
                                              <p:pRg st="5" end="5"/>
                                            </p:txEl>
                                          </p:spTgt>
                                        </p:tgtEl>
                                        <p:attrNameLst>
                                          <p:attrName>style.visibility</p:attrName>
                                        </p:attrNameLst>
                                      </p:cBhvr>
                                      <p:to>
                                        <p:strVal val="visible"/>
                                      </p:to>
                                    </p:set>
                                    <p:anim calcmode="lin" valueType="num">
                                      <p:cBhvr additive="base">
                                        <p:cTn id="37" dur="500" fill="hold"/>
                                        <p:tgtEl>
                                          <p:spTgt spid="3420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20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ctrTitle"/>
          </p:nvPr>
        </p:nvSpPr>
        <p:spPr>
          <a:xfrm>
            <a:off x="685800" y="2286000"/>
            <a:ext cx="7772400" cy="1143000"/>
          </a:xfrm>
        </p:spPr>
        <p:txBody>
          <a:bodyPr/>
          <a:lstStyle/>
          <a:p>
            <a:r>
              <a:rPr lang="en-US" dirty="0">
                <a:solidFill>
                  <a:srgbClr val="FFFF00"/>
                </a:solidFill>
                <a:latin typeface="+mn-lt"/>
                <a:cs typeface="Times New Roman" pitchFamily="18" charset="0"/>
              </a:rPr>
              <a:t>Let’s look again at those dishes…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ctrTitle"/>
          </p:nvPr>
        </p:nvSpPr>
        <p:spPr>
          <a:xfrm>
            <a:off x="685800" y="4800600"/>
            <a:ext cx="7772400" cy="1143000"/>
          </a:xfrm>
        </p:spPr>
        <p:txBody>
          <a:bodyPr/>
          <a:lstStyle/>
          <a:p>
            <a:pPr marL="838200" indent="-838200">
              <a:buFontTx/>
              <a:buAutoNum type="arabicPeriod"/>
            </a:pPr>
            <a:r>
              <a:rPr lang="en-US">
                <a:solidFill>
                  <a:srgbClr val="FFFF00"/>
                </a:solidFill>
              </a:rPr>
              <a:t>Hamburger and Fries</a:t>
            </a:r>
          </a:p>
        </p:txBody>
      </p:sp>
      <p:pic>
        <p:nvPicPr>
          <p:cNvPr id="357379" name="Picture 3" descr="D:\My Documents\My Pictures\Food\hamburger &amp; fries.gif"/>
          <p:cNvPicPr>
            <a:picLocks noChangeAspect="1" noChangeArrowheads="1"/>
          </p:cNvPicPr>
          <p:nvPr/>
        </p:nvPicPr>
        <p:blipFill>
          <a:blip r:embed="rId2" cstate="print"/>
          <a:srcRect/>
          <a:stretch>
            <a:fillRect/>
          </a:stretch>
        </p:blipFill>
        <p:spPr bwMode="auto">
          <a:xfrm>
            <a:off x="838200" y="1395413"/>
            <a:ext cx="3657600" cy="2822575"/>
          </a:xfrm>
          <a:prstGeom prst="rect">
            <a:avLst/>
          </a:prstGeom>
          <a:noFill/>
        </p:spPr>
      </p:pic>
      <p:sp>
        <p:nvSpPr>
          <p:cNvPr id="357380" name="Text Box 4"/>
          <p:cNvSpPr txBox="1">
            <a:spLocks noChangeArrowheads="1"/>
          </p:cNvSpPr>
          <p:nvPr/>
        </p:nvSpPr>
        <p:spPr bwMode="auto">
          <a:xfrm>
            <a:off x="5410200" y="685800"/>
            <a:ext cx="1266825" cy="457200"/>
          </a:xfrm>
          <a:prstGeom prst="rect">
            <a:avLst/>
          </a:prstGeom>
          <a:noFill/>
          <a:ln w="9525">
            <a:noFill/>
            <a:miter lim="800000"/>
            <a:headEnd/>
            <a:tailEnd/>
          </a:ln>
          <a:effectLst/>
        </p:spPr>
        <p:txBody>
          <a:bodyPr wrap="none">
            <a:spAutoFit/>
          </a:bodyPr>
          <a:lstStyle/>
          <a:p>
            <a:r>
              <a:rPr lang="en-US">
                <a:solidFill>
                  <a:srgbClr val="FFFF00"/>
                </a:solidFill>
              </a:rPr>
              <a:t>1.   Meat</a:t>
            </a:r>
          </a:p>
        </p:txBody>
      </p:sp>
      <p:sp>
        <p:nvSpPr>
          <p:cNvPr id="357381" name="Line 5"/>
          <p:cNvSpPr>
            <a:spLocks noChangeShapeType="1"/>
          </p:cNvSpPr>
          <p:nvPr/>
        </p:nvSpPr>
        <p:spPr bwMode="auto">
          <a:xfrm flipH="1">
            <a:off x="2743200" y="990600"/>
            <a:ext cx="2743200" cy="2209800"/>
          </a:xfrm>
          <a:prstGeom prst="line">
            <a:avLst/>
          </a:prstGeom>
          <a:noFill/>
          <a:ln w="57150">
            <a:solidFill>
              <a:srgbClr val="FFFF00"/>
            </a:solidFill>
            <a:round/>
            <a:headEnd/>
            <a:tailEnd type="triangle" w="med" len="med"/>
          </a:ln>
          <a:effectLst/>
        </p:spPr>
        <p:txBody>
          <a:bodyPr/>
          <a:lstStyle/>
          <a:p>
            <a:endParaRPr lang="en-US"/>
          </a:p>
        </p:txBody>
      </p:sp>
      <p:sp>
        <p:nvSpPr>
          <p:cNvPr id="357382" name="Text Box 6"/>
          <p:cNvSpPr txBox="1">
            <a:spLocks noChangeArrowheads="1"/>
          </p:cNvSpPr>
          <p:nvPr/>
        </p:nvSpPr>
        <p:spPr bwMode="auto">
          <a:xfrm>
            <a:off x="5410200" y="1295400"/>
            <a:ext cx="2120900" cy="457200"/>
          </a:xfrm>
          <a:prstGeom prst="rect">
            <a:avLst/>
          </a:prstGeom>
          <a:noFill/>
          <a:ln w="9525">
            <a:noFill/>
            <a:miter lim="800000"/>
            <a:headEnd/>
            <a:tailEnd/>
          </a:ln>
          <a:effectLst/>
        </p:spPr>
        <p:txBody>
          <a:bodyPr wrap="none">
            <a:spAutoFit/>
          </a:bodyPr>
          <a:lstStyle/>
          <a:p>
            <a:r>
              <a:rPr lang="en-US">
                <a:solidFill>
                  <a:srgbClr val="FFFF00"/>
                </a:solidFill>
              </a:rPr>
              <a:t>2.   White Flour</a:t>
            </a:r>
          </a:p>
        </p:txBody>
      </p:sp>
      <p:sp>
        <p:nvSpPr>
          <p:cNvPr id="357383" name="Line 7"/>
          <p:cNvSpPr>
            <a:spLocks noChangeShapeType="1"/>
          </p:cNvSpPr>
          <p:nvPr/>
        </p:nvSpPr>
        <p:spPr bwMode="auto">
          <a:xfrm flipH="1">
            <a:off x="3124200" y="1524000"/>
            <a:ext cx="2286000" cy="762000"/>
          </a:xfrm>
          <a:prstGeom prst="line">
            <a:avLst/>
          </a:prstGeom>
          <a:noFill/>
          <a:ln w="57150">
            <a:solidFill>
              <a:srgbClr val="FFFF00"/>
            </a:solidFill>
            <a:round/>
            <a:headEnd/>
            <a:tailEnd type="triangle" w="med" len="med"/>
          </a:ln>
          <a:effectLst/>
        </p:spPr>
        <p:txBody>
          <a:bodyPr/>
          <a:lstStyle/>
          <a:p>
            <a:endParaRPr lang="en-US"/>
          </a:p>
        </p:txBody>
      </p:sp>
      <p:sp>
        <p:nvSpPr>
          <p:cNvPr id="357384" name="Text Box 8"/>
          <p:cNvSpPr txBox="1">
            <a:spLocks noChangeArrowheads="1"/>
          </p:cNvSpPr>
          <p:nvPr/>
        </p:nvSpPr>
        <p:spPr bwMode="auto">
          <a:xfrm>
            <a:off x="5410200" y="1905000"/>
            <a:ext cx="2855913" cy="457200"/>
          </a:xfrm>
          <a:prstGeom prst="rect">
            <a:avLst/>
          </a:prstGeom>
          <a:noFill/>
          <a:ln w="9525">
            <a:noFill/>
            <a:miter lim="800000"/>
            <a:headEnd/>
            <a:tailEnd/>
          </a:ln>
          <a:effectLst/>
        </p:spPr>
        <p:txBody>
          <a:bodyPr wrap="none">
            <a:spAutoFit/>
          </a:bodyPr>
          <a:lstStyle/>
          <a:p>
            <a:r>
              <a:rPr lang="en-US">
                <a:solidFill>
                  <a:srgbClr val="FFFF00"/>
                </a:solidFill>
              </a:rPr>
              <a:t>3.   Potato and tomato</a:t>
            </a:r>
          </a:p>
        </p:txBody>
      </p:sp>
      <p:sp>
        <p:nvSpPr>
          <p:cNvPr id="357386" name="Text Box 10"/>
          <p:cNvSpPr txBox="1">
            <a:spLocks noChangeArrowheads="1"/>
          </p:cNvSpPr>
          <p:nvPr/>
        </p:nvSpPr>
        <p:spPr bwMode="auto">
          <a:xfrm>
            <a:off x="5410200" y="2514600"/>
            <a:ext cx="3076575" cy="457200"/>
          </a:xfrm>
          <a:prstGeom prst="rect">
            <a:avLst/>
          </a:prstGeom>
          <a:noFill/>
          <a:ln w="9525">
            <a:noFill/>
            <a:miter lim="800000"/>
            <a:headEnd/>
            <a:tailEnd/>
          </a:ln>
          <a:effectLst/>
        </p:spPr>
        <p:txBody>
          <a:bodyPr wrap="none">
            <a:spAutoFit/>
          </a:bodyPr>
          <a:lstStyle/>
          <a:p>
            <a:r>
              <a:rPr lang="en-US">
                <a:solidFill>
                  <a:srgbClr val="FFFF00"/>
                </a:solidFill>
              </a:rPr>
              <a:t>4.   Cheese (not visible)</a:t>
            </a:r>
          </a:p>
        </p:txBody>
      </p:sp>
      <p:grpSp>
        <p:nvGrpSpPr>
          <p:cNvPr id="2" name="Group 16"/>
          <p:cNvGrpSpPr>
            <a:grpSpLocks/>
          </p:cNvGrpSpPr>
          <p:nvPr/>
        </p:nvGrpSpPr>
        <p:grpSpPr bwMode="auto">
          <a:xfrm>
            <a:off x="2743200" y="2057400"/>
            <a:ext cx="2667000" cy="914400"/>
            <a:chOff x="1728" y="1296"/>
            <a:chExt cx="1728" cy="576"/>
          </a:xfrm>
        </p:grpSpPr>
        <p:sp>
          <p:nvSpPr>
            <p:cNvPr id="357385" name="Line 9"/>
            <p:cNvSpPr>
              <a:spLocks noChangeShapeType="1"/>
            </p:cNvSpPr>
            <p:nvPr/>
          </p:nvSpPr>
          <p:spPr bwMode="auto">
            <a:xfrm flipH="1">
              <a:off x="2592" y="1440"/>
              <a:ext cx="864" cy="288"/>
            </a:xfrm>
            <a:prstGeom prst="line">
              <a:avLst/>
            </a:prstGeom>
            <a:noFill/>
            <a:ln w="57150">
              <a:solidFill>
                <a:srgbClr val="FFFF00"/>
              </a:solidFill>
              <a:round/>
              <a:headEnd/>
              <a:tailEnd type="triangle" w="med" len="med"/>
            </a:ln>
            <a:effectLst/>
          </p:spPr>
          <p:txBody>
            <a:bodyPr/>
            <a:lstStyle/>
            <a:p>
              <a:endParaRPr lang="en-US"/>
            </a:p>
          </p:txBody>
        </p:sp>
        <p:sp>
          <p:nvSpPr>
            <p:cNvPr id="357387" name="Line 11"/>
            <p:cNvSpPr>
              <a:spLocks noChangeShapeType="1"/>
            </p:cNvSpPr>
            <p:nvPr/>
          </p:nvSpPr>
          <p:spPr bwMode="auto">
            <a:xfrm flipH="1">
              <a:off x="1728" y="1296"/>
              <a:ext cx="1728" cy="576"/>
            </a:xfrm>
            <a:prstGeom prst="line">
              <a:avLst/>
            </a:prstGeom>
            <a:noFill/>
            <a:ln w="57150">
              <a:solidFill>
                <a:srgbClr val="FFFF00"/>
              </a:solidFill>
              <a:round/>
              <a:headEnd/>
              <a:tailEnd type="triangle" w="med" len="med"/>
            </a:ln>
            <a:effectLst/>
          </p:spPr>
          <p:txBody>
            <a:bodyPr/>
            <a:lstStyle/>
            <a:p>
              <a:endParaRPr lang="en-US"/>
            </a:p>
          </p:txBody>
        </p:sp>
      </p:grpSp>
      <p:sp>
        <p:nvSpPr>
          <p:cNvPr id="357388" name="Text Box 12"/>
          <p:cNvSpPr txBox="1">
            <a:spLocks noChangeArrowheads="1"/>
          </p:cNvSpPr>
          <p:nvPr/>
        </p:nvSpPr>
        <p:spPr bwMode="auto">
          <a:xfrm>
            <a:off x="5410200" y="3124200"/>
            <a:ext cx="2779713" cy="457200"/>
          </a:xfrm>
          <a:prstGeom prst="rect">
            <a:avLst/>
          </a:prstGeom>
          <a:noFill/>
          <a:ln w="9525">
            <a:noFill/>
            <a:miter lim="800000"/>
            <a:headEnd/>
            <a:tailEnd/>
          </a:ln>
          <a:effectLst/>
        </p:spPr>
        <p:txBody>
          <a:bodyPr wrap="none">
            <a:spAutoFit/>
          </a:bodyPr>
          <a:lstStyle/>
          <a:p>
            <a:r>
              <a:rPr lang="en-US">
                <a:solidFill>
                  <a:srgbClr val="FFFF00"/>
                </a:solidFill>
              </a:rPr>
              <a:t>5.   Token vegetables</a:t>
            </a:r>
          </a:p>
        </p:txBody>
      </p:sp>
      <p:sp>
        <p:nvSpPr>
          <p:cNvPr id="357389" name="Line 13"/>
          <p:cNvSpPr>
            <a:spLocks noChangeShapeType="1"/>
          </p:cNvSpPr>
          <p:nvPr/>
        </p:nvSpPr>
        <p:spPr bwMode="auto">
          <a:xfrm flipH="1" flipV="1">
            <a:off x="3352800" y="3048000"/>
            <a:ext cx="2057400" cy="304800"/>
          </a:xfrm>
          <a:prstGeom prst="line">
            <a:avLst/>
          </a:prstGeom>
          <a:noFill/>
          <a:ln w="57150">
            <a:solidFill>
              <a:srgbClr val="FFFF00"/>
            </a:solidFill>
            <a:round/>
            <a:headEnd/>
            <a:tailEnd type="triangle" w="med" len="med"/>
          </a:ln>
          <a:effectLst/>
        </p:spPr>
        <p:txBody>
          <a:bodyPr/>
          <a:lstStyle/>
          <a:p>
            <a:endParaRPr lang="en-US"/>
          </a:p>
        </p:txBody>
      </p:sp>
      <p:sp>
        <p:nvSpPr>
          <p:cNvPr id="357390" name="Text Box 14"/>
          <p:cNvSpPr txBox="1">
            <a:spLocks noChangeArrowheads="1"/>
          </p:cNvSpPr>
          <p:nvPr/>
        </p:nvSpPr>
        <p:spPr bwMode="auto">
          <a:xfrm>
            <a:off x="5410200" y="3810000"/>
            <a:ext cx="21336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6. Garnish</a:t>
            </a:r>
          </a:p>
        </p:txBody>
      </p:sp>
      <p:sp>
        <p:nvSpPr>
          <p:cNvPr id="357391" name="Line 15"/>
          <p:cNvSpPr>
            <a:spLocks noChangeShapeType="1"/>
          </p:cNvSpPr>
          <p:nvPr/>
        </p:nvSpPr>
        <p:spPr bwMode="auto">
          <a:xfrm flipH="1" flipV="1">
            <a:off x="2590800" y="2286000"/>
            <a:ext cx="2895600" cy="1676400"/>
          </a:xfrm>
          <a:prstGeom prst="line">
            <a:avLst/>
          </a:prstGeom>
          <a:noFill/>
          <a:ln w="57150">
            <a:solidFill>
              <a:srgbClr val="FFFF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57379"/>
                                        </p:tgtEl>
                                        <p:attrNameLst>
                                          <p:attrName>style.visibility</p:attrName>
                                        </p:attrNameLst>
                                      </p:cBhvr>
                                      <p:to>
                                        <p:strVal val="visible"/>
                                      </p:to>
                                    </p:set>
                                    <p:animEffect transition="in" filter="dissolve">
                                      <p:cBhvr>
                                        <p:cTn id="7" dur="500"/>
                                        <p:tgtEl>
                                          <p:spTgt spid="35737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7378"/>
                                        </p:tgtEl>
                                        <p:attrNameLst>
                                          <p:attrName>style.visibility</p:attrName>
                                        </p:attrNameLst>
                                      </p:cBhvr>
                                      <p:to>
                                        <p:strVal val="visible"/>
                                      </p:to>
                                    </p:set>
                                    <p:animEffect transition="in" filter="dissolve">
                                      <p:cBhvr>
                                        <p:cTn id="11" dur="500"/>
                                        <p:tgtEl>
                                          <p:spTgt spid="35737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57380"/>
                                        </p:tgtEl>
                                        <p:attrNameLst>
                                          <p:attrName>style.visibility</p:attrName>
                                        </p:attrNameLst>
                                      </p:cBhvr>
                                      <p:to>
                                        <p:strVal val="visible"/>
                                      </p:to>
                                    </p:set>
                                    <p:animEffect transition="in" filter="dissolve">
                                      <p:cBhvr>
                                        <p:cTn id="15" dur="500"/>
                                        <p:tgtEl>
                                          <p:spTgt spid="35738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57381"/>
                                        </p:tgtEl>
                                        <p:attrNameLst>
                                          <p:attrName>style.visibility</p:attrName>
                                        </p:attrNameLst>
                                      </p:cBhvr>
                                      <p:to>
                                        <p:strVal val="visible"/>
                                      </p:to>
                                    </p:set>
                                    <p:animEffect transition="in" filter="dissolve">
                                      <p:cBhvr>
                                        <p:cTn id="19" dur="500"/>
                                        <p:tgtEl>
                                          <p:spTgt spid="357381"/>
                                        </p:tgtEl>
                                      </p:cBhvr>
                                    </p:animEffect>
                                  </p:childTnLst>
                                  <p:subTnLst>
                                    <p:set>
                                      <p:cBhvr override="childStyle">
                                        <p:cTn dur="1" fill="hold" display="0" masterRel="nextClick" afterEffect="1"/>
                                        <p:tgtEl>
                                          <p:spTgt spid="357381"/>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57382"/>
                                        </p:tgtEl>
                                        <p:attrNameLst>
                                          <p:attrName>style.visibility</p:attrName>
                                        </p:attrNameLst>
                                      </p:cBhvr>
                                      <p:to>
                                        <p:strVal val="visible"/>
                                      </p:to>
                                    </p:set>
                                    <p:animEffect transition="in" filter="dissolve">
                                      <p:cBhvr>
                                        <p:cTn id="24" dur="500"/>
                                        <p:tgtEl>
                                          <p:spTgt spid="357382"/>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357383"/>
                                        </p:tgtEl>
                                        <p:attrNameLst>
                                          <p:attrName>style.visibility</p:attrName>
                                        </p:attrNameLst>
                                      </p:cBhvr>
                                      <p:to>
                                        <p:strVal val="visible"/>
                                      </p:to>
                                    </p:set>
                                    <p:animEffect transition="in" filter="dissolve">
                                      <p:cBhvr>
                                        <p:cTn id="28" dur="500"/>
                                        <p:tgtEl>
                                          <p:spTgt spid="357383"/>
                                        </p:tgtEl>
                                      </p:cBhvr>
                                    </p:animEffect>
                                  </p:childTnLst>
                                  <p:subTnLst>
                                    <p:set>
                                      <p:cBhvr override="childStyle">
                                        <p:cTn dur="1" fill="hold" display="0" masterRel="nextClick" afterEffect="1"/>
                                        <p:tgtEl>
                                          <p:spTgt spid="35738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57384"/>
                                        </p:tgtEl>
                                        <p:attrNameLst>
                                          <p:attrName>style.visibility</p:attrName>
                                        </p:attrNameLst>
                                      </p:cBhvr>
                                      <p:to>
                                        <p:strVal val="visible"/>
                                      </p:to>
                                    </p:set>
                                    <p:animEffect transition="in" filter="dissolve">
                                      <p:cBhvr>
                                        <p:cTn id="33" dur="500"/>
                                        <p:tgtEl>
                                          <p:spTgt spid="357384"/>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57386"/>
                                        </p:tgtEl>
                                        <p:attrNameLst>
                                          <p:attrName>style.visibility</p:attrName>
                                        </p:attrNameLst>
                                      </p:cBhvr>
                                      <p:to>
                                        <p:strVal val="visible"/>
                                      </p:to>
                                    </p:set>
                                    <p:animEffect transition="in" filter="dissolve">
                                      <p:cBhvr>
                                        <p:cTn id="42" dur="500"/>
                                        <p:tgtEl>
                                          <p:spTgt spid="35738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57388"/>
                                        </p:tgtEl>
                                        <p:attrNameLst>
                                          <p:attrName>style.visibility</p:attrName>
                                        </p:attrNameLst>
                                      </p:cBhvr>
                                      <p:to>
                                        <p:strVal val="visible"/>
                                      </p:to>
                                    </p:set>
                                    <p:animEffect transition="in" filter="dissolve">
                                      <p:cBhvr>
                                        <p:cTn id="47" dur="500"/>
                                        <p:tgtEl>
                                          <p:spTgt spid="357388"/>
                                        </p:tgtEl>
                                      </p:cBhvr>
                                    </p:animEffect>
                                  </p:childTnLst>
                                </p:cTn>
                              </p:par>
                            </p:childTnLst>
                          </p:cTn>
                        </p:par>
                        <p:par>
                          <p:cTn id="48" fill="hold">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357389"/>
                                        </p:tgtEl>
                                        <p:attrNameLst>
                                          <p:attrName>style.visibility</p:attrName>
                                        </p:attrNameLst>
                                      </p:cBhvr>
                                      <p:to>
                                        <p:strVal val="visible"/>
                                      </p:to>
                                    </p:set>
                                    <p:animEffect transition="in" filter="dissolve">
                                      <p:cBhvr>
                                        <p:cTn id="51" dur="500"/>
                                        <p:tgtEl>
                                          <p:spTgt spid="357389"/>
                                        </p:tgtEl>
                                      </p:cBhvr>
                                    </p:animEffect>
                                  </p:childTnLst>
                                  <p:subTnLst>
                                    <p:set>
                                      <p:cBhvr override="childStyle">
                                        <p:cTn dur="1" fill="hold" display="0" masterRel="nextClick" afterEffect="1"/>
                                        <p:tgtEl>
                                          <p:spTgt spid="357389"/>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57390"/>
                                        </p:tgtEl>
                                        <p:attrNameLst>
                                          <p:attrName>style.visibility</p:attrName>
                                        </p:attrNameLst>
                                      </p:cBhvr>
                                      <p:to>
                                        <p:strVal val="visible"/>
                                      </p:to>
                                    </p:set>
                                    <p:animEffect transition="in" filter="dissolve">
                                      <p:cBhvr>
                                        <p:cTn id="56" dur="500"/>
                                        <p:tgtEl>
                                          <p:spTgt spid="357390"/>
                                        </p:tgtEl>
                                      </p:cBhvr>
                                    </p:animEffec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357391"/>
                                        </p:tgtEl>
                                        <p:attrNameLst>
                                          <p:attrName>style.visibility</p:attrName>
                                        </p:attrNameLst>
                                      </p:cBhvr>
                                      <p:to>
                                        <p:strVal val="visible"/>
                                      </p:to>
                                    </p:set>
                                    <p:animEffect transition="in" filter="dissolve">
                                      <p:cBhvr>
                                        <p:cTn id="60" dur="500"/>
                                        <p:tgtEl>
                                          <p:spTgt spid="357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autoUpdateAnimBg="0"/>
      <p:bldP spid="357380" grpId="0" autoUpdateAnimBg="0"/>
      <p:bldP spid="357381" grpId="0" animBg="1"/>
      <p:bldP spid="357382" grpId="0" autoUpdateAnimBg="0"/>
      <p:bldP spid="357383" grpId="0" animBg="1"/>
      <p:bldP spid="357384" grpId="0" autoUpdateAnimBg="0"/>
      <p:bldP spid="357386" grpId="0" autoUpdateAnimBg="0"/>
      <p:bldP spid="357388" grpId="0" autoUpdateAnimBg="0"/>
      <p:bldP spid="357389" grpId="0" animBg="1"/>
      <p:bldP spid="357390" grpId="0" autoUpdateAnimBg="0"/>
      <p:bldP spid="3573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cs typeface="Times New Roman" pitchFamily="18" charset="0"/>
              </a:rPr>
              <a:t>Food and Macrobiotics</a:t>
            </a:r>
            <a:br>
              <a:rPr lang="en-US" dirty="0" smtClean="0">
                <a:solidFill>
                  <a:srgbClr val="FFFF00"/>
                </a:solidFill>
                <a:cs typeface="Times New Roman" pitchFamily="18" charset="0"/>
              </a:rPr>
            </a:br>
            <a:r>
              <a:rPr lang="en-US" dirty="0" smtClean="0">
                <a:solidFill>
                  <a:srgbClr val="FFFF00"/>
                </a:solidFill>
                <a:cs typeface="Times New Roman" pitchFamily="18" charset="0"/>
              </a:rPr>
              <a:t>Part 1</a:t>
            </a:r>
            <a:endParaRPr lang="en-US" dirty="0">
              <a:solidFill>
                <a:srgbClr val="FFFF00"/>
              </a:solidFill>
              <a:cs typeface="Times New Roman" pitchFamily="18" charset="0"/>
            </a:endParaRPr>
          </a:p>
        </p:txBody>
      </p:sp>
      <p:sp>
        <p:nvSpPr>
          <p:cNvPr id="3" name="Subtitle 2"/>
          <p:cNvSpPr>
            <a:spLocks noGrp="1"/>
          </p:cNvSpPr>
          <p:nvPr>
            <p:ph type="subTitle" idx="1"/>
          </p:nvPr>
        </p:nvSpPr>
        <p:spPr/>
        <p:txBody>
          <a:bodyPr/>
          <a:lstStyle/>
          <a:p>
            <a:r>
              <a:rPr lang="en-US" dirty="0" err="1" smtClean="0">
                <a:solidFill>
                  <a:schemeClr val="bg1"/>
                </a:solidFill>
                <a:latin typeface="+mj-lt"/>
                <a:cs typeface="Times New Roman" pitchFamily="18" charset="0"/>
              </a:rPr>
              <a:t>Phiya</a:t>
            </a:r>
            <a:r>
              <a:rPr lang="en-US" dirty="0" smtClean="0">
                <a:solidFill>
                  <a:schemeClr val="bg1"/>
                </a:solidFill>
                <a:latin typeface="+mj-lt"/>
                <a:cs typeface="Times New Roman" pitchFamily="18" charset="0"/>
              </a:rPr>
              <a:t> </a:t>
            </a:r>
            <a:r>
              <a:rPr lang="en-US" dirty="0" err="1" smtClean="0">
                <a:solidFill>
                  <a:schemeClr val="bg1"/>
                </a:solidFill>
                <a:latin typeface="+mj-lt"/>
                <a:cs typeface="Times New Roman" pitchFamily="18" charset="0"/>
              </a:rPr>
              <a:t>Kushi</a:t>
            </a:r>
            <a:endParaRPr lang="en-US" dirty="0" smtClean="0">
              <a:solidFill>
                <a:schemeClr val="bg1"/>
              </a:solidFill>
              <a:latin typeface="+mj-lt"/>
              <a:cs typeface="Times New Roman" pitchFamily="18" charset="0"/>
            </a:endParaRPr>
          </a:p>
          <a:p>
            <a:r>
              <a:rPr lang="en-US" sz="2400" dirty="0" smtClean="0">
                <a:solidFill>
                  <a:schemeClr val="bg1"/>
                </a:solidFill>
                <a:latin typeface="+mj-lt"/>
                <a:cs typeface="Times New Roman" pitchFamily="18" charset="0"/>
              </a:rPr>
              <a:t>November 2012</a:t>
            </a:r>
            <a:endParaRPr lang="en-US" sz="2400" dirty="0">
              <a:solidFill>
                <a:schemeClr val="bg1"/>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6609" name="Picture 1041" descr="D:\My Documents\My Pictures\Food\spaghetti Bolognese.gif"/>
          <p:cNvPicPr>
            <a:picLocks noChangeAspect="1" noChangeArrowheads="1"/>
          </p:cNvPicPr>
          <p:nvPr/>
        </p:nvPicPr>
        <p:blipFill>
          <a:blip r:embed="rId2" cstate="print"/>
          <a:srcRect/>
          <a:stretch>
            <a:fillRect/>
          </a:stretch>
        </p:blipFill>
        <p:spPr bwMode="auto">
          <a:xfrm>
            <a:off x="685800" y="990600"/>
            <a:ext cx="3581400" cy="3471863"/>
          </a:xfrm>
          <a:prstGeom prst="rect">
            <a:avLst/>
          </a:prstGeom>
          <a:noFill/>
        </p:spPr>
      </p:pic>
      <p:sp>
        <p:nvSpPr>
          <p:cNvPr id="366594" name="Rectangle 1026"/>
          <p:cNvSpPr>
            <a:spLocks noGrp="1" noChangeArrowheads="1"/>
          </p:cNvSpPr>
          <p:nvPr>
            <p:ph type="ctrTitle"/>
          </p:nvPr>
        </p:nvSpPr>
        <p:spPr>
          <a:xfrm>
            <a:off x="685800" y="4800600"/>
            <a:ext cx="7772400" cy="1143000"/>
          </a:xfrm>
        </p:spPr>
        <p:txBody>
          <a:bodyPr/>
          <a:lstStyle/>
          <a:p>
            <a:r>
              <a:rPr lang="en-US">
                <a:solidFill>
                  <a:srgbClr val="FFFF00"/>
                </a:solidFill>
              </a:rPr>
              <a:t>2. Spaghetti Bolognese</a:t>
            </a:r>
          </a:p>
        </p:txBody>
      </p:sp>
      <p:sp>
        <p:nvSpPr>
          <p:cNvPr id="366596" name="Text Box 1028"/>
          <p:cNvSpPr txBox="1">
            <a:spLocks noChangeArrowheads="1"/>
          </p:cNvSpPr>
          <p:nvPr/>
        </p:nvSpPr>
        <p:spPr bwMode="auto">
          <a:xfrm>
            <a:off x="5410200" y="685800"/>
            <a:ext cx="1266825" cy="457200"/>
          </a:xfrm>
          <a:prstGeom prst="rect">
            <a:avLst/>
          </a:prstGeom>
          <a:noFill/>
          <a:ln w="9525">
            <a:noFill/>
            <a:miter lim="800000"/>
            <a:headEnd/>
            <a:tailEnd/>
          </a:ln>
          <a:effectLst/>
        </p:spPr>
        <p:txBody>
          <a:bodyPr wrap="none">
            <a:spAutoFit/>
          </a:bodyPr>
          <a:lstStyle/>
          <a:p>
            <a:r>
              <a:rPr lang="en-US">
                <a:solidFill>
                  <a:srgbClr val="FFFF00"/>
                </a:solidFill>
              </a:rPr>
              <a:t>1.   Meat</a:t>
            </a:r>
          </a:p>
        </p:txBody>
      </p:sp>
      <p:sp>
        <p:nvSpPr>
          <p:cNvPr id="366597" name="Line 1029"/>
          <p:cNvSpPr>
            <a:spLocks noChangeShapeType="1"/>
          </p:cNvSpPr>
          <p:nvPr/>
        </p:nvSpPr>
        <p:spPr bwMode="auto">
          <a:xfrm flipH="1">
            <a:off x="2667000" y="990600"/>
            <a:ext cx="2819400" cy="1371600"/>
          </a:xfrm>
          <a:prstGeom prst="line">
            <a:avLst/>
          </a:prstGeom>
          <a:noFill/>
          <a:ln w="57150">
            <a:solidFill>
              <a:srgbClr val="FFFF00"/>
            </a:solidFill>
            <a:round/>
            <a:headEnd/>
            <a:tailEnd type="triangle" w="med" len="med"/>
          </a:ln>
          <a:effectLst/>
        </p:spPr>
        <p:txBody>
          <a:bodyPr/>
          <a:lstStyle/>
          <a:p>
            <a:endParaRPr lang="en-US"/>
          </a:p>
        </p:txBody>
      </p:sp>
      <p:sp>
        <p:nvSpPr>
          <p:cNvPr id="366598" name="Text Box 1030"/>
          <p:cNvSpPr txBox="1">
            <a:spLocks noChangeArrowheads="1"/>
          </p:cNvSpPr>
          <p:nvPr/>
        </p:nvSpPr>
        <p:spPr bwMode="auto">
          <a:xfrm>
            <a:off x="5410200" y="1295400"/>
            <a:ext cx="2120900" cy="457200"/>
          </a:xfrm>
          <a:prstGeom prst="rect">
            <a:avLst/>
          </a:prstGeom>
          <a:noFill/>
          <a:ln w="9525">
            <a:noFill/>
            <a:miter lim="800000"/>
            <a:headEnd/>
            <a:tailEnd/>
          </a:ln>
          <a:effectLst/>
        </p:spPr>
        <p:txBody>
          <a:bodyPr wrap="none">
            <a:spAutoFit/>
          </a:bodyPr>
          <a:lstStyle/>
          <a:p>
            <a:r>
              <a:rPr lang="en-US">
                <a:solidFill>
                  <a:srgbClr val="FFFF00"/>
                </a:solidFill>
              </a:rPr>
              <a:t>2.   White Flour</a:t>
            </a:r>
          </a:p>
        </p:txBody>
      </p:sp>
      <p:sp>
        <p:nvSpPr>
          <p:cNvPr id="366599" name="Line 1031"/>
          <p:cNvSpPr>
            <a:spLocks noChangeShapeType="1"/>
          </p:cNvSpPr>
          <p:nvPr/>
        </p:nvSpPr>
        <p:spPr bwMode="auto">
          <a:xfrm flipH="1">
            <a:off x="3048000" y="1524000"/>
            <a:ext cx="2362200" cy="152400"/>
          </a:xfrm>
          <a:prstGeom prst="line">
            <a:avLst/>
          </a:prstGeom>
          <a:noFill/>
          <a:ln w="57150">
            <a:solidFill>
              <a:srgbClr val="FFFF00"/>
            </a:solidFill>
            <a:round/>
            <a:headEnd/>
            <a:tailEnd type="triangle" w="med" len="med"/>
          </a:ln>
          <a:effectLst/>
        </p:spPr>
        <p:txBody>
          <a:bodyPr/>
          <a:lstStyle/>
          <a:p>
            <a:endParaRPr lang="en-US"/>
          </a:p>
        </p:txBody>
      </p:sp>
      <p:sp>
        <p:nvSpPr>
          <p:cNvPr id="366600" name="Text Box 1032"/>
          <p:cNvSpPr txBox="1">
            <a:spLocks noChangeArrowheads="1"/>
          </p:cNvSpPr>
          <p:nvPr/>
        </p:nvSpPr>
        <p:spPr bwMode="auto">
          <a:xfrm>
            <a:off x="5410200" y="1905000"/>
            <a:ext cx="1587500" cy="457200"/>
          </a:xfrm>
          <a:prstGeom prst="rect">
            <a:avLst/>
          </a:prstGeom>
          <a:noFill/>
          <a:ln w="9525">
            <a:noFill/>
            <a:miter lim="800000"/>
            <a:headEnd/>
            <a:tailEnd/>
          </a:ln>
          <a:effectLst/>
        </p:spPr>
        <p:txBody>
          <a:bodyPr wrap="none">
            <a:spAutoFit/>
          </a:bodyPr>
          <a:lstStyle/>
          <a:p>
            <a:r>
              <a:rPr lang="en-US">
                <a:solidFill>
                  <a:srgbClr val="FFFF00"/>
                </a:solidFill>
              </a:rPr>
              <a:t>3.   Tomato</a:t>
            </a:r>
          </a:p>
        </p:txBody>
      </p:sp>
      <p:sp>
        <p:nvSpPr>
          <p:cNvPr id="366601" name="Text Box 1033"/>
          <p:cNvSpPr txBox="1">
            <a:spLocks noChangeArrowheads="1"/>
          </p:cNvSpPr>
          <p:nvPr/>
        </p:nvSpPr>
        <p:spPr bwMode="auto">
          <a:xfrm>
            <a:off x="5410200" y="2514600"/>
            <a:ext cx="3076575" cy="457200"/>
          </a:xfrm>
          <a:prstGeom prst="rect">
            <a:avLst/>
          </a:prstGeom>
          <a:noFill/>
          <a:ln w="9525">
            <a:noFill/>
            <a:miter lim="800000"/>
            <a:headEnd/>
            <a:tailEnd/>
          </a:ln>
          <a:effectLst/>
        </p:spPr>
        <p:txBody>
          <a:bodyPr wrap="none">
            <a:spAutoFit/>
          </a:bodyPr>
          <a:lstStyle/>
          <a:p>
            <a:r>
              <a:rPr lang="en-US">
                <a:solidFill>
                  <a:srgbClr val="FFFF00"/>
                </a:solidFill>
              </a:rPr>
              <a:t>4.   Cheese (not visible)</a:t>
            </a:r>
          </a:p>
        </p:txBody>
      </p:sp>
      <p:sp>
        <p:nvSpPr>
          <p:cNvPr id="366604" name="Line 1036"/>
          <p:cNvSpPr>
            <a:spLocks noChangeShapeType="1"/>
          </p:cNvSpPr>
          <p:nvPr/>
        </p:nvSpPr>
        <p:spPr bwMode="auto">
          <a:xfrm flipH="1">
            <a:off x="2743200" y="2057400"/>
            <a:ext cx="2667000" cy="914400"/>
          </a:xfrm>
          <a:prstGeom prst="line">
            <a:avLst/>
          </a:prstGeom>
          <a:noFill/>
          <a:ln w="57150">
            <a:solidFill>
              <a:srgbClr val="FFFF00"/>
            </a:solidFill>
            <a:round/>
            <a:headEnd/>
            <a:tailEnd type="triangle" w="med" len="med"/>
          </a:ln>
          <a:effectLst/>
        </p:spPr>
        <p:txBody>
          <a:bodyPr/>
          <a:lstStyle/>
          <a:p>
            <a:endParaRPr lang="en-US"/>
          </a:p>
        </p:txBody>
      </p:sp>
      <p:sp>
        <p:nvSpPr>
          <p:cNvPr id="366605" name="Text Box 1037"/>
          <p:cNvSpPr txBox="1">
            <a:spLocks noChangeArrowheads="1"/>
          </p:cNvSpPr>
          <p:nvPr/>
        </p:nvSpPr>
        <p:spPr bwMode="auto">
          <a:xfrm>
            <a:off x="5410200" y="3124200"/>
            <a:ext cx="2779713" cy="457200"/>
          </a:xfrm>
          <a:prstGeom prst="rect">
            <a:avLst/>
          </a:prstGeom>
          <a:noFill/>
          <a:ln w="9525">
            <a:noFill/>
            <a:miter lim="800000"/>
            <a:headEnd/>
            <a:tailEnd/>
          </a:ln>
          <a:effectLst/>
        </p:spPr>
        <p:txBody>
          <a:bodyPr wrap="none">
            <a:spAutoFit/>
          </a:bodyPr>
          <a:lstStyle/>
          <a:p>
            <a:r>
              <a:rPr lang="en-US">
                <a:solidFill>
                  <a:srgbClr val="FFFF00"/>
                </a:solidFill>
              </a:rPr>
              <a:t>5.   Token vegetables</a:t>
            </a:r>
          </a:p>
        </p:txBody>
      </p:sp>
      <p:sp>
        <p:nvSpPr>
          <p:cNvPr id="366606" name="Line 1038"/>
          <p:cNvSpPr>
            <a:spLocks noChangeShapeType="1"/>
          </p:cNvSpPr>
          <p:nvPr/>
        </p:nvSpPr>
        <p:spPr bwMode="auto">
          <a:xfrm flipH="1" flipV="1">
            <a:off x="3352800" y="3048000"/>
            <a:ext cx="2057400" cy="304800"/>
          </a:xfrm>
          <a:prstGeom prst="line">
            <a:avLst/>
          </a:prstGeom>
          <a:noFill/>
          <a:ln w="57150">
            <a:solidFill>
              <a:srgbClr val="FFFF00"/>
            </a:solidFill>
            <a:round/>
            <a:headEnd/>
            <a:tailEnd type="triangle" w="med" len="med"/>
          </a:ln>
          <a:effectLst/>
        </p:spPr>
        <p:txBody>
          <a:bodyPr/>
          <a:lstStyle/>
          <a:p>
            <a:endParaRPr lang="en-US"/>
          </a:p>
        </p:txBody>
      </p:sp>
      <p:sp>
        <p:nvSpPr>
          <p:cNvPr id="366607" name="Text Box 1039"/>
          <p:cNvSpPr txBox="1">
            <a:spLocks noChangeArrowheads="1"/>
          </p:cNvSpPr>
          <p:nvPr/>
        </p:nvSpPr>
        <p:spPr bwMode="auto">
          <a:xfrm>
            <a:off x="5410200" y="3810000"/>
            <a:ext cx="21336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6. Garnish</a:t>
            </a:r>
          </a:p>
        </p:txBody>
      </p:sp>
      <p:sp>
        <p:nvSpPr>
          <p:cNvPr id="366608" name="Line 1040"/>
          <p:cNvSpPr>
            <a:spLocks noChangeShapeType="1"/>
          </p:cNvSpPr>
          <p:nvPr/>
        </p:nvSpPr>
        <p:spPr bwMode="auto">
          <a:xfrm flipH="1">
            <a:off x="3124200" y="3962400"/>
            <a:ext cx="2362200" cy="152400"/>
          </a:xfrm>
          <a:prstGeom prst="line">
            <a:avLst/>
          </a:prstGeom>
          <a:noFill/>
          <a:ln w="57150">
            <a:solidFill>
              <a:srgbClr val="FFFF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66609"/>
                                        </p:tgtEl>
                                        <p:attrNameLst>
                                          <p:attrName>style.visibility</p:attrName>
                                        </p:attrNameLst>
                                      </p:cBhvr>
                                      <p:to>
                                        <p:strVal val="visible"/>
                                      </p:to>
                                    </p:set>
                                    <p:animEffect transition="in" filter="dissolve">
                                      <p:cBhvr>
                                        <p:cTn id="7" dur="500"/>
                                        <p:tgtEl>
                                          <p:spTgt spid="36660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66594"/>
                                        </p:tgtEl>
                                        <p:attrNameLst>
                                          <p:attrName>style.visibility</p:attrName>
                                        </p:attrNameLst>
                                      </p:cBhvr>
                                      <p:to>
                                        <p:strVal val="visible"/>
                                      </p:to>
                                    </p:set>
                                    <p:animEffect transition="in" filter="dissolve">
                                      <p:cBhvr>
                                        <p:cTn id="11" dur="500"/>
                                        <p:tgtEl>
                                          <p:spTgt spid="36659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66596"/>
                                        </p:tgtEl>
                                        <p:attrNameLst>
                                          <p:attrName>style.visibility</p:attrName>
                                        </p:attrNameLst>
                                      </p:cBhvr>
                                      <p:to>
                                        <p:strVal val="visible"/>
                                      </p:to>
                                    </p:set>
                                    <p:animEffect transition="in" filter="dissolve">
                                      <p:cBhvr>
                                        <p:cTn id="15" dur="500"/>
                                        <p:tgtEl>
                                          <p:spTgt spid="36659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66597"/>
                                        </p:tgtEl>
                                        <p:attrNameLst>
                                          <p:attrName>style.visibility</p:attrName>
                                        </p:attrNameLst>
                                      </p:cBhvr>
                                      <p:to>
                                        <p:strVal val="visible"/>
                                      </p:to>
                                    </p:set>
                                    <p:animEffect transition="in" filter="dissolve">
                                      <p:cBhvr>
                                        <p:cTn id="19" dur="500"/>
                                        <p:tgtEl>
                                          <p:spTgt spid="366597"/>
                                        </p:tgtEl>
                                      </p:cBhvr>
                                    </p:animEffect>
                                  </p:childTnLst>
                                  <p:subTnLst>
                                    <p:set>
                                      <p:cBhvr override="childStyle">
                                        <p:cTn dur="1" fill="hold" display="0" masterRel="nextClick" afterEffect="1"/>
                                        <p:tgtEl>
                                          <p:spTgt spid="366597"/>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66598"/>
                                        </p:tgtEl>
                                        <p:attrNameLst>
                                          <p:attrName>style.visibility</p:attrName>
                                        </p:attrNameLst>
                                      </p:cBhvr>
                                      <p:to>
                                        <p:strVal val="visible"/>
                                      </p:to>
                                    </p:set>
                                    <p:animEffect transition="in" filter="dissolve">
                                      <p:cBhvr>
                                        <p:cTn id="24" dur="500"/>
                                        <p:tgtEl>
                                          <p:spTgt spid="366598"/>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366599"/>
                                        </p:tgtEl>
                                        <p:attrNameLst>
                                          <p:attrName>style.visibility</p:attrName>
                                        </p:attrNameLst>
                                      </p:cBhvr>
                                      <p:to>
                                        <p:strVal val="visible"/>
                                      </p:to>
                                    </p:set>
                                    <p:animEffect transition="in" filter="dissolve">
                                      <p:cBhvr>
                                        <p:cTn id="28" dur="500"/>
                                        <p:tgtEl>
                                          <p:spTgt spid="366599"/>
                                        </p:tgtEl>
                                      </p:cBhvr>
                                    </p:animEffect>
                                  </p:childTnLst>
                                  <p:subTnLst>
                                    <p:set>
                                      <p:cBhvr override="childStyle">
                                        <p:cTn dur="1" fill="hold" display="0" masterRel="nextClick" afterEffect="1"/>
                                        <p:tgtEl>
                                          <p:spTgt spid="366599"/>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66600"/>
                                        </p:tgtEl>
                                        <p:attrNameLst>
                                          <p:attrName>style.visibility</p:attrName>
                                        </p:attrNameLst>
                                      </p:cBhvr>
                                      <p:to>
                                        <p:strVal val="visible"/>
                                      </p:to>
                                    </p:set>
                                    <p:animEffect transition="in" filter="dissolve">
                                      <p:cBhvr>
                                        <p:cTn id="33" dur="500"/>
                                        <p:tgtEl>
                                          <p:spTgt spid="366600"/>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366604"/>
                                        </p:tgtEl>
                                        <p:attrNameLst>
                                          <p:attrName>style.visibility</p:attrName>
                                        </p:attrNameLst>
                                      </p:cBhvr>
                                      <p:to>
                                        <p:strVal val="visible"/>
                                      </p:to>
                                    </p:set>
                                    <p:animEffect transition="in" filter="dissolve">
                                      <p:cBhvr>
                                        <p:cTn id="37" dur="500"/>
                                        <p:tgtEl>
                                          <p:spTgt spid="366604"/>
                                        </p:tgtEl>
                                      </p:cBhvr>
                                    </p:animEffect>
                                  </p:childTnLst>
                                  <p:subTnLst>
                                    <p:set>
                                      <p:cBhvr override="childStyle">
                                        <p:cTn dur="1" fill="hold" display="0" masterRel="nextClick" afterEffect="1"/>
                                        <p:tgtEl>
                                          <p:spTgt spid="36660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6601"/>
                                        </p:tgtEl>
                                        <p:attrNameLst>
                                          <p:attrName>style.visibility</p:attrName>
                                        </p:attrNameLst>
                                      </p:cBhvr>
                                      <p:to>
                                        <p:strVal val="visible"/>
                                      </p:to>
                                    </p:set>
                                    <p:animEffect transition="in" filter="dissolve">
                                      <p:cBhvr>
                                        <p:cTn id="42" dur="500"/>
                                        <p:tgtEl>
                                          <p:spTgt spid="36660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6605"/>
                                        </p:tgtEl>
                                        <p:attrNameLst>
                                          <p:attrName>style.visibility</p:attrName>
                                        </p:attrNameLst>
                                      </p:cBhvr>
                                      <p:to>
                                        <p:strVal val="visible"/>
                                      </p:to>
                                    </p:set>
                                    <p:animEffect transition="in" filter="dissolve">
                                      <p:cBhvr>
                                        <p:cTn id="47" dur="500"/>
                                        <p:tgtEl>
                                          <p:spTgt spid="366605"/>
                                        </p:tgtEl>
                                      </p:cBhvr>
                                    </p:animEffect>
                                  </p:childTnLst>
                                </p:cTn>
                              </p:par>
                            </p:childTnLst>
                          </p:cTn>
                        </p:par>
                        <p:par>
                          <p:cTn id="48" fill="hold">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366606"/>
                                        </p:tgtEl>
                                        <p:attrNameLst>
                                          <p:attrName>style.visibility</p:attrName>
                                        </p:attrNameLst>
                                      </p:cBhvr>
                                      <p:to>
                                        <p:strVal val="visible"/>
                                      </p:to>
                                    </p:set>
                                    <p:animEffect transition="in" filter="dissolve">
                                      <p:cBhvr>
                                        <p:cTn id="51" dur="500"/>
                                        <p:tgtEl>
                                          <p:spTgt spid="366606"/>
                                        </p:tgtEl>
                                      </p:cBhvr>
                                    </p:animEffect>
                                  </p:childTnLst>
                                  <p:subTnLst>
                                    <p:set>
                                      <p:cBhvr override="childStyle">
                                        <p:cTn dur="1" fill="hold" display="0" masterRel="nextClick" afterEffect="1"/>
                                        <p:tgtEl>
                                          <p:spTgt spid="366606"/>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66607"/>
                                        </p:tgtEl>
                                        <p:attrNameLst>
                                          <p:attrName>style.visibility</p:attrName>
                                        </p:attrNameLst>
                                      </p:cBhvr>
                                      <p:to>
                                        <p:strVal val="visible"/>
                                      </p:to>
                                    </p:set>
                                    <p:animEffect transition="in" filter="dissolve">
                                      <p:cBhvr>
                                        <p:cTn id="56" dur="500"/>
                                        <p:tgtEl>
                                          <p:spTgt spid="366607"/>
                                        </p:tgtEl>
                                      </p:cBhvr>
                                    </p:animEffec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366608"/>
                                        </p:tgtEl>
                                        <p:attrNameLst>
                                          <p:attrName>style.visibility</p:attrName>
                                        </p:attrNameLst>
                                      </p:cBhvr>
                                      <p:to>
                                        <p:strVal val="visible"/>
                                      </p:to>
                                    </p:set>
                                    <p:animEffect transition="in" filter="dissolve">
                                      <p:cBhvr>
                                        <p:cTn id="60" dur="500"/>
                                        <p:tgtEl>
                                          <p:spTgt spid="366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autoUpdateAnimBg="0"/>
      <p:bldP spid="366596" grpId="0" autoUpdateAnimBg="0"/>
      <p:bldP spid="366597" grpId="0" animBg="1"/>
      <p:bldP spid="366598" grpId="0" autoUpdateAnimBg="0"/>
      <p:bldP spid="366599" grpId="0" animBg="1"/>
      <p:bldP spid="366600" grpId="0" autoUpdateAnimBg="0"/>
      <p:bldP spid="366601" grpId="0" autoUpdateAnimBg="0"/>
      <p:bldP spid="366604" grpId="0" animBg="1"/>
      <p:bldP spid="366605" grpId="0" autoUpdateAnimBg="0"/>
      <p:bldP spid="366606" grpId="0" animBg="1"/>
      <p:bldP spid="366607" grpId="0" autoUpdateAnimBg="0"/>
      <p:bldP spid="36660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7631" name="Picture 15" descr="D:\My Documents\My Pictures\Food\steak dinner.gif"/>
          <p:cNvPicPr>
            <a:picLocks noChangeAspect="1" noChangeArrowheads="1"/>
          </p:cNvPicPr>
          <p:nvPr/>
        </p:nvPicPr>
        <p:blipFill>
          <a:blip r:embed="rId2" cstate="print"/>
          <a:srcRect/>
          <a:stretch>
            <a:fillRect/>
          </a:stretch>
        </p:blipFill>
        <p:spPr bwMode="auto">
          <a:xfrm>
            <a:off x="304800" y="1143000"/>
            <a:ext cx="4953000" cy="3535363"/>
          </a:xfrm>
          <a:prstGeom prst="rect">
            <a:avLst/>
          </a:prstGeom>
          <a:noFill/>
        </p:spPr>
      </p:pic>
      <p:sp>
        <p:nvSpPr>
          <p:cNvPr id="367619" name="Rectangle 3"/>
          <p:cNvSpPr>
            <a:spLocks noGrp="1" noChangeArrowheads="1"/>
          </p:cNvSpPr>
          <p:nvPr>
            <p:ph type="ctrTitle"/>
          </p:nvPr>
        </p:nvSpPr>
        <p:spPr>
          <a:xfrm>
            <a:off x="685800" y="4800600"/>
            <a:ext cx="7772400" cy="1143000"/>
          </a:xfrm>
        </p:spPr>
        <p:txBody>
          <a:bodyPr/>
          <a:lstStyle/>
          <a:p>
            <a:r>
              <a:rPr lang="en-US">
                <a:solidFill>
                  <a:srgbClr val="FFFF00"/>
                </a:solidFill>
              </a:rPr>
              <a:t>3. Steak Dinner</a:t>
            </a:r>
          </a:p>
        </p:txBody>
      </p:sp>
      <p:sp>
        <p:nvSpPr>
          <p:cNvPr id="367620" name="Text Box 4"/>
          <p:cNvSpPr txBox="1">
            <a:spLocks noChangeArrowheads="1"/>
          </p:cNvSpPr>
          <p:nvPr/>
        </p:nvSpPr>
        <p:spPr bwMode="auto">
          <a:xfrm>
            <a:off x="5410200" y="685800"/>
            <a:ext cx="1266825" cy="457200"/>
          </a:xfrm>
          <a:prstGeom prst="rect">
            <a:avLst/>
          </a:prstGeom>
          <a:noFill/>
          <a:ln w="9525">
            <a:noFill/>
            <a:miter lim="800000"/>
            <a:headEnd/>
            <a:tailEnd/>
          </a:ln>
          <a:effectLst/>
        </p:spPr>
        <p:txBody>
          <a:bodyPr wrap="none">
            <a:spAutoFit/>
          </a:bodyPr>
          <a:lstStyle/>
          <a:p>
            <a:r>
              <a:rPr lang="en-US">
                <a:solidFill>
                  <a:srgbClr val="FFFF00"/>
                </a:solidFill>
              </a:rPr>
              <a:t>1.   Meat</a:t>
            </a:r>
          </a:p>
        </p:txBody>
      </p:sp>
      <p:sp>
        <p:nvSpPr>
          <p:cNvPr id="367621" name="Line 5"/>
          <p:cNvSpPr>
            <a:spLocks noChangeShapeType="1"/>
          </p:cNvSpPr>
          <p:nvPr/>
        </p:nvSpPr>
        <p:spPr bwMode="auto">
          <a:xfrm flipH="1">
            <a:off x="2590800" y="990600"/>
            <a:ext cx="2895600" cy="1752600"/>
          </a:xfrm>
          <a:prstGeom prst="line">
            <a:avLst/>
          </a:prstGeom>
          <a:noFill/>
          <a:ln w="57150">
            <a:solidFill>
              <a:srgbClr val="FFFF00"/>
            </a:solidFill>
            <a:round/>
            <a:headEnd/>
            <a:tailEnd type="triangle" w="med" len="med"/>
          </a:ln>
          <a:effectLst/>
        </p:spPr>
        <p:txBody>
          <a:bodyPr/>
          <a:lstStyle/>
          <a:p>
            <a:endParaRPr lang="en-US"/>
          </a:p>
        </p:txBody>
      </p:sp>
      <p:sp>
        <p:nvSpPr>
          <p:cNvPr id="367622" name="Text Box 6"/>
          <p:cNvSpPr txBox="1">
            <a:spLocks noChangeArrowheads="1"/>
          </p:cNvSpPr>
          <p:nvPr/>
        </p:nvSpPr>
        <p:spPr bwMode="auto">
          <a:xfrm>
            <a:off x="5410200" y="1295400"/>
            <a:ext cx="3662363" cy="822325"/>
          </a:xfrm>
          <a:prstGeom prst="rect">
            <a:avLst/>
          </a:prstGeom>
          <a:noFill/>
          <a:ln w="9525">
            <a:noFill/>
            <a:miter lim="800000"/>
            <a:headEnd/>
            <a:tailEnd/>
          </a:ln>
          <a:effectLst/>
        </p:spPr>
        <p:txBody>
          <a:bodyPr>
            <a:spAutoFit/>
          </a:bodyPr>
          <a:lstStyle/>
          <a:p>
            <a:pPr marL="457200" indent="-457200">
              <a:buFontTx/>
              <a:buAutoNum type="arabicPeriod" startAt="2"/>
            </a:pPr>
            <a:r>
              <a:rPr lang="en-US">
                <a:solidFill>
                  <a:srgbClr val="FFFF00"/>
                </a:solidFill>
              </a:rPr>
              <a:t>White Flour </a:t>
            </a:r>
          </a:p>
          <a:p>
            <a:pPr marL="457200" indent="-457200"/>
            <a:r>
              <a:rPr lang="en-US">
                <a:solidFill>
                  <a:srgbClr val="FFFF00"/>
                </a:solidFill>
              </a:rPr>
              <a:t>	(bread not shown)</a:t>
            </a:r>
          </a:p>
        </p:txBody>
      </p:sp>
      <p:sp>
        <p:nvSpPr>
          <p:cNvPr id="367624" name="Text Box 8"/>
          <p:cNvSpPr txBox="1">
            <a:spLocks noChangeArrowheads="1"/>
          </p:cNvSpPr>
          <p:nvPr/>
        </p:nvSpPr>
        <p:spPr bwMode="auto">
          <a:xfrm>
            <a:off x="5410200" y="2057400"/>
            <a:ext cx="1419225" cy="457200"/>
          </a:xfrm>
          <a:prstGeom prst="rect">
            <a:avLst/>
          </a:prstGeom>
          <a:noFill/>
          <a:ln w="9525">
            <a:noFill/>
            <a:miter lim="800000"/>
            <a:headEnd/>
            <a:tailEnd/>
          </a:ln>
          <a:effectLst/>
        </p:spPr>
        <p:txBody>
          <a:bodyPr wrap="none">
            <a:spAutoFit/>
          </a:bodyPr>
          <a:lstStyle/>
          <a:p>
            <a:r>
              <a:rPr lang="en-US">
                <a:solidFill>
                  <a:srgbClr val="FFFF00"/>
                </a:solidFill>
              </a:rPr>
              <a:t>3.   Potato</a:t>
            </a:r>
          </a:p>
        </p:txBody>
      </p:sp>
      <p:sp>
        <p:nvSpPr>
          <p:cNvPr id="367625" name="Text Box 9"/>
          <p:cNvSpPr txBox="1">
            <a:spLocks noChangeArrowheads="1"/>
          </p:cNvSpPr>
          <p:nvPr/>
        </p:nvSpPr>
        <p:spPr bwMode="auto">
          <a:xfrm>
            <a:off x="5410200" y="2514600"/>
            <a:ext cx="2957513" cy="457200"/>
          </a:xfrm>
          <a:prstGeom prst="rect">
            <a:avLst/>
          </a:prstGeom>
          <a:noFill/>
          <a:ln w="9525">
            <a:noFill/>
            <a:miter lim="800000"/>
            <a:headEnd/>
            <a:tailEnd/>
          </a:ln>
          <a:effectLst/>
        </p:spPr>
        <p:txBody>
          <a:bodyPr wrap="none">
            <a:spAutoFit/>
          </a:bodyPr>
          <a:lstStyle/>
          <a:p>
            <a:r>
              <a:rPr lang="en-US">
                <a:solidFill>
                  <a:srgbClr val="FFFF00"/>
                </a:solidFill>
              </a:rPr>
              <a:t>4.   Butter (not visible)</a:t>
            </a:r>
          </a:p>
        </p:txBody>
      </p:sp>
      <p:sp>
        <p:nvSpPr>
          <p:cNvPr id="367626" name="Line 10"/>
          <p:cNvSpPr>
            <a:spLocks noChangeShapeType="1"/>
          </p:cNvSpPr>
          <p:nvPr/>
        </p:nvSpPr>
        <p:spPr bwMode="auto">
          <a:xfrm flipH="1" flipV="1">
            <a:off x="2286000" y="1828800"/>
            <a:ext cx="3124200" cy="457200"/>
          </a:xfrm>
          <a:prstGeom prst="line">
            <a:avLst/>
          </a:prstGeom>
          <a:noFill/>
          <a:ln w="57150">
            <a:solidFill>
              <a:srgbClr val="FFFF00"/>
            </a:solidFill>
            <a:round/>
            <a:headEnd/>
            <a:tailEnd type="triangle" w="med" len="med"/>
          </a:ln>
          <a:effectLst/>
        </p:spPr>
        <p:txBody>
          <a:bodyPr/>
          <a:lstStyle/>
          <a:p>
            <a:endParaRPr lang="en-US"/>
          </a:p>
        </p:txBody>
      </p:sp>
      <p:sp>
        <p:nvSpPr>
          <p:cNvPr id="367627" name="Text Box 11"/>
          <p:cNvSpPr txBox="1">
            <a:spLocks noChangeArrowheads="1"/>
          </p:cNvSpPr>
          <p:nvPr/>
        </p:nvSpPr>
        <p:spPr bwMode="auto">
          <a:xfrm>
            <a:off x="5410200" y="3124200"/>
            <a:ext cx="2779713" cy="457200"/>
          </a:xfrm>
          <a:prstGeom prst="rect">
            <a:avLst/>
          </a:prstGeom>
          <a:noFill/>
          <a:ln w="9525">
            <a:noFill/>
            <a:miter lim="800000"/>
            <a:headEnd/>
            <a:tailEnd/>
          </a:ln>
          <a:effectLst/>
        </p:spPr>
        <p:txBody>
          <a:bodyPr wrap="none">
            <a:spAutoFit/>
          </a:bodyPr>
          <a:lstStyle/>
          <a:p>
            <a:r>
              <a:rPr lang="en-US">
                <a:solidFill>
                  <a:srgbClr val="FFFF00"/>
                </a:solidFill>
              </a:rPr>
              <a:t>5.   Token vegetables</a:t>
            </a:r>
          </a:p>
        </p:txBody>
      </p:sp>
      <p:sp>
        <p:nvSpPr>
          <p:cNvPr id="367628" name="Line 12"/>
          <p:cNvSpPr>
            <a:spLocks noChangeShapeType="1"/>
          </p:cNvSpPr>
          <p:nvPr/>
        </p:nvSpPr>
        <p:spPr bwMode="auto">
          <a:xfrm flipH="1" flipV="1">
            <a:off x="3886200" y="2286000"/>
            <a:ext cx="1524000" cy="1066800"/>
          </a:xfrm>
          <a:prstGeom prst="line">
            <a:avLst/>
          </a:prstGeom>
          <a:noFill/>
          <a:ln w="57150">
            <a:solidFill>
              <a:srgbClr val="FFFF00"/>
            </a:solidFill>
            <a:round/>
            <a:headEnd/>
            <a:tailEnd type="triangle" w="med" len="med"/>
          </a:ln>
          <a:effectLst/>
        </p:spPr>
        <p:txBody>
          <a:bodyPr/>
          <a:lstStyle/>
          <a:p>
            <a:endParaRPr lang="en-US"/>
          </a:p>
        </p:txBody>
      </p:sp>
      <p:sp>
        <p:nvSpPr>
          <p:cNvPr id="367629" name="Text Box 13"/>
          <p:cNvSpPr txBox="1">
            <a:spLocks noChangeArrowheads="1"/>
          </p:cNvSpPr>
          <p:nvPr/>
        </p:nvSpPr>
        <p:spPr bwMode="auto">
          <a:xfrm>
            <a:off x="5410200" y="3810000"/>
            <a:ext cx="21336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6.  Garnish</a:t>
            </a:r>
          </a:p>
        </p:txBody>
      </p:sp>
      <p:sp>
        <p:nvSpPr>
          <p:cNvPr id="367630" name="Line 14"/>
          <p:cNvSpPr>
            <a:spLocks noChangeShapeType="1"/>
          </p:cNvSpPr>
          <p:nvPr/>
        </p:nvSpPr>
        <p:spPr bwMode="auto">
          <a:xfrm flipH="1" flipV="1">
            <a:off x="1143000" y="2057400"/>
            <a:ext cx="4343400" cy="1905000"/>
          </a:xfrm>
          <a:prstGeom prst="line">
            <a:avLst/>
          </a:prstGeom>
          <a:noFill/>
          <a:ln w="57150">
            <a:solidFill>
              <a:srgbClr val="FFFF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67631"/>
                                        </p:tgtEl>
                                        <p:attrNameLst>
                                          <p:attrName>style.visibility</p:attrName>
                                        </p:attrNameLst>
                                      </p:cBhvr>
                                      <p:to>
                                        <p:strVal val="visible"/>
                                      </p:to>
                                    </p:set>
                                    <p:animEffect transition="in" filter="dissolve">
                                      <p:cBhvr>
                                        <p:cTn id="7" dur="500"/>
                                        <p:tgtEl>
                                          <p:spTgt spid="36763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67619"/>
                                        </p:tgtEl>
                                        <p:attrNameLst>
                                          <p:attrName>style.visibility</p:attrName>
                                        </p:attrNameLst>
                                      </p:cBhvr>
                                      <p:to>
                                        <p:strVal val="visible"/>
                                      </p:to>
                                    </p:set>
                                    <p:animEffect transition="in" filter="dissolve">
                                      <p:cBhvr>
                                        <p:cTn id="11" dur="500"/>
                                        <p:tgtEl>
                                          <p:spTgt spid="3676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67620"/>
                                        </p:tgtEl>
                                        <p:attrNameLst>
                                          <p:attrName>style.visibility</p:attrName>
                                        </p:attrNameLst>
                                      </p:cBhvr>
                                      <p:to>
                                        <p:strVal val="visible"/>
                                      </p:to>
                                    </p:set>
                                    <p:animEffect transition="in" filter="dissolve">
                                      <p:cBhvr>
                                        <p:cTn id="15" dur="500"/>
                                        <p:tgtEl>
                                          <p:spTgt spid="36762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67621"/>
                                        </p:tgtEl>
                                        <p:attrNameLst>
                                          <p:attrName>style.visibility</p:attrName>
                                        </p:attrNameLst>
                                      </p:cBhvr>
                                      <p:to>
                                        <p:strVal val="visible"/>
                                      </p:to>
                                    </p:set>
                                    <p:animEffect transition="in" filter="dissolve">
                                      <p:cBhvr>
                                        <p:cTn id="19" dur="500"/>
                                        <p:tgtEl>
                                          <p:spTgt spid="367621"/>
                                        </p:tgtEl>
                                      </p:cBhvr>
                                    </p:animEffect>
                                  </p:childTnLst>
                                  <p:subTnLst>
                                    <p:set>
                                      <p:cBhvr override="childStyle">
                                        <p:cTn dur="1" fill="hold" display="0" masterRel="nextClick" afterEffect="1"/>
                                        <p:tgtEl>
                                          <p:spTgt spid="367621"/>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67622"/>
                                        </p:tgtEl>
                                        <p:attrNameLst>
                                          <p:attrName>style.visibility</p:attrName>
                                        </p:attrNameLst>
                                      </p:cBhvr>
                                      <p:to>
                                        <p:strVal val="visible"/>
                                      </p:to>
                                    </p:set>
                                    <p:animEffect transition="in" filter="dissolve">
                                      <p:cBhvr>
                                        <p:cTn id="24" dur="500"/>
                                        <p:tgtEl>
                                          <p:spTgt spid="36762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67624"/>
                                        </p:tgtEl>
                                        <p:attrNameLst>
                                          <p:attrName>style.visibility</p:attrName>
                                        </p:attrNameLst>
                                      </p:cBhvr>
                                      <p:to>
                                        <p:strVal val="visible"/>
                                      </p:to>
                                    </p:set>
                                    <p:animEffect transition="in" filter="dissolve">
                                      <p:cBhvr>
                                        <p:cTn id="29" dur="500"/>
                                        <p:tgtEl>
                                          <p:spTgt spid="367624"/>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367626"/>
                                        </p:tgtEl>
                                        <p:attrNameLst>
                                          <p:attrName>style.visibility</p:attrName>
                                        </p:attrNameLst>
                                      </p:cBhvr>
                                      <p:to>
                                        <p:strVal val="visible"/>
                                      </p:to>
                                    </p:set>
                                    <p:animEffect transition="in" filter="dissolve">
                                      <p:cBhvr>
                                        <p:cTn id="33" dur="500"/>
                                        <p:tgtEl>
                                          <p:spTgt spid="367626"/>
                                        </p:tgtEl>
                                      </p:cBhvr>
                                    </p:animEffect>
                                  </p:childTnLst>
                                  <p:subTnLst>
                                    <p:set>
                                      <p:cBhvr override="childStyle">
                                        <p:cTn dur="1" fill="hold" display="0" masterRel="nextClick" afterEffect="1"/>
                                        <p:tgtEl>
                                          <p:spTgt spid="367626"/>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67625"/>
                                        </p:tgtEl>
                                        <p:attrNameLst>
                                          <p:attrName>style.visibility</p:attrName>
                                        </p:attrNameLst>
                                      </p:cBhvr>
                                      <p:to>
                                        <p:strVal val="visible"/>
                                      </p:to>
                                    </p:set>
                                    <p:animEffect transition="in" filter="dissolve">
                                      <p:cBhvr>
                                        <p:cTn id="38" dur="500"/>
                                        <p:tgtEl>
                                          <p:spTgt spid="36762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67627"/>
                                        </p:tgtEl>
                                        <p:attrNameLst>
                                          <p:attrName>style.visibility</p:attrName>
                                        </p:attrNameLst>
                                      </p:cBhvr>
                                      <p:to>
                                        <p:strVal val="visible"/>
                                      </p:to>
                                    </p:set>
                                    <p:animEffect transition="in" filter="dissolve">
                                      <p:cBhvr>
                                        <p:cTn id="43" dur="500"/>
                                        <p:tgtEl>
                                          <p:spTgt spid="367627"/>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367628"/>
                                        </p:tgtEl>
                                        <p:attrNameLst>
                                          <p:attrName>style.visibility</p:attrName>
                                        </p:attrNameLst>
                                      </p:cBhvr>
                                      <p:to>
                                        <p:strVal val="visible"/>
                                      </p:to>
                                    </p:set>
                                    <p:animEffect transition="in" filter="dissolve">
                                      <p:cBhvr>
                                        <p:cTn id="47" dur="500"/>
                                        <p:tgtEl>
                                          <p:spTgt spid="367628"/>
                                        </p:tgtEl>
                                      </p:cBhvr>
                                    </p:animEffect>
                                  </p:childTnLst>
                                  <p:subTnLst>
                                    <p:set>
                                      <p:cBhvr override="childStyle">
                                        <p:cTn dur="1" fill="hold" display="0" masterRel="nextClick" afterEffect="1"/>
                                        <p:tgtEl>
                                          <p:spTgt spid="367628"/>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67629"/>
                                        </p:tgtEl>
                                        <p:attrNameLst>
                                          <p:attrName>style.visibility</p:attrName>
                                        </p:attrNameLst>
                                      </p:cBhvr>
                                      <p:to>
                                        <p:strVal val="visible"/>
                                      </p:to>
                                    </p:set>
                                    <p:animEffect transition="in" filter="dissolve">
                                      <p:cBhvr>
                                        <p:cTn id="52" dur="500"/>
                                        <p:tgtEl>
                                          <p:spTgt spid="367629"/>
                                        </p:tgtEl>
                                      </p:cBhvr>
                                    </p:animEffect>
                                  </p:childTnLst>
                                </p:cTn>
                              </p:par>
                            </p:childTnLst>
                          </p:cTn>
                        </p:par>
                        <p:par>
                          <p:cTn id="53" fill="hold">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367630"/>
                                        </p:tgtEl>
                                        <p:attrNameLst>
                                          <p:attrName>style.visibility</p:attrName>
                                        </p:attrNameLst>
                                      </p:cBhvr>
                                      <p:to>
                                        <p:strVal val="visible"/>
                                      </p:to>
                                    </p:set>
                                    <p:animEffect transition="in" filter="dissolve">
                                      <p:cBhvr>
                                        <p:cTn id="56" dur="500"/>
                                        <p:tgtEl>
                                          <p:spTgt spid="367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autoUpdateAnimBg="0"/>
      <p:bldP spid="367620" grpId="0" autoUpdateAnimBg="0"/>
      <p:bldP spid="367621" grpId="0" animBg="1"/>
      <p:bldP spid="367622" grpId="0" autoUpdateAnimBg="0"/>
      <p:bldP spid="367624" grpId="0" autoUpdateAnimBg="0"/>
      <p:bldP spid="367625" grpId="0" autoUpdateAnimBg="0"/>
      <p:bldP spid="367626" grpId="0" animBg="1"/>
      <p:bldP spid="367627" grpId="0" autoUpdateAnimBg="0"/>
      <p:bldP spid="367628" grpId="0" animBg="1"/>
      <p:bldP spid="367629" grpId="0" autoUpdateAnimBg="0"/>
      <p:bldP spid="36763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9681" name="Picture 17" descr="D:\My Documents\My Pictures\Food\fettuccini alfredo and veal parmesan.gif"/>
          <p:cNvPicPr>
            <a:picLocks noChangeAspect="1" noChangeArrowheads="1"/>
          </p:cNvPicPr>
          <p:nvPr/>
        </p:nvPicPr>
        <p:blipFill>
          <a:blip r:embed="rId2" cstate="print"/>
          <a:srcRect/>
          <a:stretch>
            <a:fillRect/>
          </a:stretch>
        </p:blipFill>
        <p:spPr bwMode="auto">
          <a:xfrm>
            <a:off x="381000" y="1081088"/>
            <a:ext cx="4495800" cy="3421062"/>
          </a:xfrm>
          <a:prstGeom prst="rect">
            <a:avLst/>
          </a:prstGeom>
          <a:noFill/>
        </p:spPr>
      </p:pic>
      <p:sp>
        <p:nvSpPr>
          <p:cNvPr id="369666" name="Rectangle 2"/>
          <p:cNvSpPr>
            <a:spLocks noGrp="1" noChangeArrowheads="1"/>
          </p:cNvSpPr>
          <p:nvPr>
            <p:ph type="ctrTitle"/>
          </p:nvPr>
        </p:nvSpPr>
        <p:spPr>
          <a:xfrm>
            <a:off x="685800" y="4800600"/>
            <a:ext cx="7772400" cy="1143000"/>
          </a:xfrm>
        </p:spPr>
        <p:txBody>
          <a:bodyPr/>
          <a:lstStyle/>
          <a:p>
            <a:pPr marL="838200" indent="-838200"/>
            <a:r>
              <a:rPr lang="en-US">
                <a:solidFill>
                  <a:srgbClr val="FFFF00"/>
                </a:solidFill>
              </a:rPr>
              <a:t>4.	Fettuccine and Veal</a:t>
            </a:r>
          </a:p>
        </p:txBody>
      </p:sp>
      <p:sp>
        <p:nvSpPr>
          <p:cNvPr id="369668" name="Text Box 4"/>
          <p:cNvSpPr txBox="1">
            <a:spLocks noChangeArrowheads="1"/>
          </p:cNvSpPr>
          <p:nvPr/>
        </p:nvSpPr>
        <p:spPr bwMode="auto">
          <a:xfrm>
            <a:off x="5410200" y="685800"/>
            <a:ext cx="1266825" cy="457200"/>
          </a:xfrm>
          <a:prstGeom prst="rect">
            <a:avLst/>
          </a:prstGeom>
          <a:noFill/>
          <a:ln w="9525">
            <a:noFill/>
            <a:miter lim="800000"/>
            <a:headEnd/>
            <a:tailEnd/>
          </a:ln>
          <a:effectLst/>
        </p:spPr>
        <p:txBody>
          <a:bodyPr wrap="none">
            <a:spAutoFit/>
          </a:bodyPr>
          <a:lstStyle/>
          <a:p>
            <a:r>
              <a:rPr lang="en-US">
                <a:solidFill>
                  <a:srgbClr val="FFFF00"/>
                </a:solidFill>
              </a:rPr>
              <a:t>1.   Meat</a:t>
            </a:r>
          </a:p>
        </p:txBody>
      </p:sp>
      <p:sp>
        <p:nvSpPr>
          <p:cNvPr id="369669" name="Line 5"/>
          <p:cNvSpPr>
            <a:spLocks noChangeShapeType="1"/>
          </p:cNvSpPr>
          <p:nvPr/>
        </p:nvSpPr>
        <p:spPr bwMode="auto">
          <a:xfrm flipH="1">
            <a:off x="2209800" y="990600"/>
            <a:ext cx="3276600" cy="1600200"/>
          </a:xfrm>
          <a:prstGeom prst="line">
            <a:avLst/>
          </a:prstGeom>
          <a:noFill/>
          <a:ln w="57150">
            <a:solidFill>
              <a:srgbClr val="FFFF00"/>
            </a:solidFill>
            <a:round/>
            <a:headEnd/>
            <a:tailEnd type="triangle" w="med" len="med"/>
          </a:ln>
          <a:effectLst/>
        </p:spPr>
        <p:txBody>
          <a:bodyPr/>
          <a:lstStyle/>
          <a:p>
            <a:endParaRPr lang="en-US"/>
          </a:p>
        </p:txBody>
      </p:sp>
      <p:sp>
        <p:nvSpPr>
          <p:cNvPr id="369670" name="Text Box 6"/>
          <p:cNvSpPr txBox="1">
            <a:spLocks noChangeArrowheads="1"/>
          </p:cNvSpPr>
          <p:nvPr/>
        </p:nvSpPr>
        <p:spPr bwMode="auto">
          <a:xfrm>
            <a:off x="5410200" y="1295400"/>
            <a:ext cx="2120900" cy="457200"/>
          </a:xfrm>
          <a:prstGeom prst="rect">
            <a:avLst/>
          </a:prstGeom>
          <a:noFill/>
          <a:ln w="9525">
            <a:noFill/>
            <a:miter lim="800000"/>
            <a:headEnd/>
            <a:tailEnd/>
          </a:ln>
          <a:effectLst/>
        </p:spPr>
        <p:txBody>
          <a:bodyPr wrap="none">
            <a:spAutoFit/>
          </a:bodyPr>
          <a:lstStyle/>
          <a:p>
            <a:r>
              <a:rPr lang="en-US">
                <a:solidFill>
                  <a:srgbClr val="FFFF00"/>
                </a:solidFill>
              </a:rPr>
              <a:t>2.   White Flour</a:t>
            </a:r>
          </a:p>
        </p:txBody>
      </p:sp>
      <p:sp>
        <p:nvSpPr>
          <p:cNvPr id="369671" name="Line 7"/>
          <p:cNvSpPr>
            <a:spLocks noChangeShapeType="1"/>
          </p:cNvSpPr>
          <p:nvPr/>
        </p:nvSpPr>
        <p:spPr bwMode="auto">
          <a:xfrm flipH="1">
            <a:off x="3276600" y="1524000"/>
            <a:ext cx="2133600" cy="381000"/>
          </a:xfrm>
          <a:prstGeom prst="line">
            <a:avLst/>
          </a:prstGeom>
          <a:noFill/>
          <a:ln w="57150">
            <a:solidFill>
              <a:srgbClr val="FFFF00"/>
            </a:solidFill>
            <a:round/>
            <a:headEnd/>
            <a:tailEnd type="triangle" w="med" len="med"/>
          </a:ln>
          <a:effectLst/>
        </p:spPr>
        <p:txBody>
          <a:bodyPr/>
          <a:lstStyle/>
          <a:p>
            <a:endParaRPr lang="en-US"/>
          </a:p>
        </p:txBody>
      </p:sp>
      <p:sp>
        <p:nvSpPr>
          <p:cNvPr id="369672" name="Text Box 8"/>
          <p:cNvSpPr txBox="1">
            <a:spLocks noChangeArrowheads="1"/>
          </p:cNvSpPr>
          <p:nvPr/>
        </p:nvSpPr>
        <p:spPr bwMode="auto">
          <a:xfrm>
            <a:off x="5410200" y="1905000"/>
            <a:ext cx="2855913" cy="457200"/>
          </a:xfrm>
          <a:prstGeom prst="rect">
            <a:avLst/>
          </a:prstGeom>
          <a:noFill/>
          <a:ln w="9525">
            <a:noFill/>
            <a:miter lim="800000"/>
            <a:headEnd/>
            <a:tailEnd/>
          </a:ln>
          <a:effectLst/>
        </p:spPr>
        <p:txBody>
          <a:bodyPr wrap="none">
            <a:spAutoFit/>
          </a:bodyPr>
          <a:lstStyle/>
          <a:p>
            <a:r>
              <a:rPr lang="en-US">
                <a:solidFill>
                  <a:srgbClr val="FFFF00"/>
                </a:solidFill>
              </a:rPr>
              <a:t>3.   Tomato (in sauce)</a:t>
            </a:r>
          </a:p>
        </p:txBody>
      </p:sp>
      <p:sp>
        <p:nvSpPr>
          <p:cNvPr id="369673" name="Text Box 9"/>
          <p:cNvSpPr txBox="1">
            <a:spLocks noChangeArrowheads="1"/>
          </p:cNvSpPr>
          <p:nvPr/>
        </p:nvSpPr>
        <p:spPr bwMode="auto">
          <a:xfrm>
            <a:off x="5410200" y="2514600"/>
            <a:ext cx="1520825" cy="457200"/>
          </a:xfrm>
          <a:prstGeom prst="rect">
            <a:avLst/>
          </a:prstGeom>
          <a:noFill/>
          <a:ln w="9525">
            <a:noFill/>
            <a:miter lim="800000"/>
            <a:headEnd/>
            <a:tailEnd/>
          </a:ln>
          <a:effectLst/>
        </p:spPr>
        <p:txBody>
          <a:bodyPr wrap="none">
            <a:spAutoFit/>
          </a:bodyPr>
          <a:lstStyle/>
          <a:p>
            <a:r>
              <a:rPr lang="en-US">
                <a:solidFill>
                  <a:srgbClr val="FFFF00"/>
                </a:solidFill>
              </a:rPr>
              <a:t>4.   Cheese</a:t>
            </a:r>
          </a:p>
        </p:txBody>
      </p:sp>
      <p:sp>
        <p:nvSpPr>
          <p:cNvPr id="369676" name="Line 12"/>
          <p:cNvSpPr>
            <a:spLocks noChangeShapeType="1"/>
          </p:cNvSpPr>
          <p:nvPr/>
        </p:nvSpPr>
        <p:spPr bwMode="auto">
          <a:xfrm flipH="1">
            <a:off x="2438400" y="2057400"/>
            <a:ext cx="2971800" cy="914400"/>
          </a:xfrm>
          <a:prstGeom prst="line">
            <a:avLst/>
          </a:prstGeom>
          <a:noFill/>
          <a:ln w="57150">
            <a:solidFill>
              <a:srgbClr val="FFFF00"/>
            </a:solidFill>
            <a:round/>
            <a:headEnd/>
            <a:tailEnd type="triangle" w="med" len="med"/>
          </a:ln>
          <a:effectLst/>
        </p:spPr>
        <p:txBody>
          <a:bodyPr/>
          <a:lstStyle/>
          <a:p>
            <a:endParaRPr lang="en-US"/>
          </a:p>
        </p:txBody>
      </p:sp>
      <p:sp>
        <p:nvSpPr>
          <p:cNvPr id="369677" name="Text Box 13"/>
          <p:cNvSpPr txBox="1">
            <a:spLocks noChangeArrowheads="1"/>
          </p:cNvSpPr>
          <p:nvPr/>
        </p:nvSpPr>
        <p:spPr bwMode="auto">
          <a:xfrm>
            <a:off x="5410200" y="3124200"/>
            <a:ext cx="2779713" cy="457200"/>
          </a:xfrm>
          <a:prstGeom prst="rect">
            <a:avLst/>
          </a:prstGeom>
          <a:noFill/>
          <a:ln w="9525">
            <a:noFill/>
            <a:miter lim="800000"/>
            <a:headEnd/>
            <a:tailEnd/>
          </a:ln>
          <a:effectLst/>
        </p:spPr>
        <p:txBody>
          <a:bodyPr wrap="none">
            <a:spAutoFit/>
          </a:bodyPr>
          <a:lstStyle/>
          <a:p>
            <a:r>
              <a:rPr lang="en-US">
                <a:solidFill>
                  <a:srgbClr val="FFFF00"/>
                </a:solidFill>
              </a:rPr>
              <a:t>5.   Token vegetables</a:t>
            </a:r>
          </a:p>
        </p:txBody>
      </p:sp>
      <p:sp>
        <p:nvSpPr>
          <p:cNvPr id="369678" name="Line 14"/>
          <p:cNvSpPr>
            <a:spLocks noChangeShapeType="1"/>
          </p:cNvSpPr>
          <p:nvPr/>
        </p:nvSpPr>
        <p:spPr bwMode="auto">
          <a:xfrm flipH="1" flipV="1">
            <a:off x="2362200" y="1600200"/>
            <a:ext cx="3048000" cy="1752600"/>
          </a:xfrm>
          <a:prstGeom prst="line">
            <a:avLst/>
          </a:prstGeom>
          <a:noFill/>
          <a:ln w="57150">
            <a:solidFill>
              <a:srgbClr val="FFFF00"/>
            </a:solidFill>
            <a:round/>
            <a:headEnd/>
            <a:tailEnd type="triangle" w="med" len="med"/>
          </a:ln>
          <a:effectLst/>
        </p:spPr>
        <p:txBody>
          <a:bodyPr/>
          <a:lstStyle/>
          <a:p>
            <a:endParaRPr lang="en-US"/>
          </a:p>
        </p:txBody>
      </p:sp>
      <p:sp>
        <p:nvSpPr>
          <p:cNvPr id="369679" name="Text Box 15"/>
          <p:cNvSpPr txBox="1">
            <a:spLocks noChangeArrowheads="1"/>
          </p:cNvSpPr>
          <p:nvPr/>
        </p:nvSpPr>
        <p:spPr bwMode="auto">
          <a:xfrm>
            <a:off x="5410200" y="3810000"/>
            <a:ext cx="21336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6. Garnish</a:t>
            </a:r>
          </a:p>
        </p:txBody>
      </p:sp>
      <p:sp>
        <p:nvSpPr>
          <p:cNvPr id="369680" name="Line 16"/>
          <p:cNvSpPr>
            <a:spLocks noChangeShapeType="1"/>
          </p:cNvSpPr>
          <p:nvPr/>
        </p:nvSpPr>
        <p:spPr bwMode="auto">
          <a:xfrm flipH="1" flipV="1">
            <a:off x="1981200" y="3200400"/>
            <a:ext cx="3505200" cy="762000"/>
          </a:xfrm>
          <a:prstGeom prst="line">
            <a:avLst/>
          </a:prstGeom>
          <a:noFill/>
          <a:ln w="57150">
            <a:solidFill>
              <a:srgbClr val="FFFF00"/>
            </a:solidFill>
            <a:round/>
            <a:headEnd/>
            <a:tailEnd type="triangle" w="med" len="med"/>
          </a:ln>
          <a:effectLst/>
        </p:spPr>
        <p:txBody>
          <a:bodyPr/>
          <a:lstStyle/>
          <a:p>
            <a:endParaRPr lang="en-US"/>
          </a:p>
        </p:txBody>
      </p:sp>
      <p:sp>
        <p:nvSpPr>
          <p:cNvPr id="369682" name="Line 18"/>
          <p:cNvSpPr>
            <a:spLocks noChangeShapeType="1"/>
          </p:cNvSpPr>
          <p:nvPr/>
        </p:nvSpPr>
        <p:spPr bwMode="auto">
          <a:xfrm flipH="1">
            <a:off x="2438400" y="2743200"/>
            <a:ext cx="2971800" cy="762000"/>
          </a:xfrm>
          <a:prstGeom prst="line">
            <a:avLst/>
          </a:prstGeom>
          <a:noFill/>
          <a:ln w="57150">
            <a:solidFill>
              <a:srgbClr val="FFFF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69681"/>
                                        </p:tgtEl>
                                        <p:attrNameLst>
                                          <p:attrName>style.visibility</p:attrName>
                                        </p:attrNameLst>
                                      </p:cBhvr>
                                      <p:to>
                                        <p:strVal val="visible"/>
                                      </p:to>
                                    </p:set>
                                    <p:animEffect transition="in" filter="dissolve">
                                      <p:cBhvr>
                                        <p:cTn id="7" dur="500"/>
                                        <p:tgtEl>
                                          <p:spTgt spid="36968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69666"/>
                                        </p:tgtEl>
                                        <p:attrNameLst>
                                          <p:attrName>style.visibility</p:attrName>
                                        </p:attrNameLst>
                                      </p:cBhvr>
                                      <p:to>
                                        <p:strVal val="visible"/>
                                      </p:to>
                                    </p:set>
                                    <p:animEffect transition="in" filter="dissolve">
                                      <p:cBhvr>
                                        <p:cTn id="11" dur="500"/>
                                        <p:tgtEl>
                                          <p:spTgt spid="36966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69668"/>
                                        </p:tgtEl>
                                        <p:attrNameLst>
                                          <p:attrName>style.visibility</p:attrName>
                                        </p:attrNameLst>
                                      </p:cBhvr>
                                      <p:to>
                                        <p:strVal val="visible"/>
                                      </p:to>
                                    </p:set>
                                    <p:animEffect transition="in" filter="dissolve">
                                      <p:cBhvr>
                                        <p:cTn id="15" dur="500"/>
                                        <p:tgtEl>
                                          <p:spTgt spid="36966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69669"/>
                                        </p:tgtEl>
                                        <p:attrNameLst>
                                          <p:attrName>style.visibility</p:attrName>
                                        </p:attrNameLst>
                                      </p:cBhvr>
                                      <p:to>
                                        <p:strVal val="visible"/>
                                      </p:to>
                                    </p:set>
                                    <p:animEffect transition="in" filter="dissolve">
                                      <p:cBhvr>
                                        <p:cTn id="19" dur="500"/>
                                        <p:tgtEl>
                                          <p:spTgt spid="369669"/>
                                        </p:tgtEl>
                                      </p:cBhvr>
                                    </p:animEffect>
                                  </p:childTnLst>
                                  <p:subTnLst>
                                    <p:set>
                                      <p:cBhvr override="childStyle">
                                        <p:cTn dur="1" fill="hold" display="0" masterRel="nextClick" afterEffect="1"/>
                                        <p:tgtEl>
                                          <p:spTgt spid="369669"/>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69670"/>
                                        </p:tgtEl>
                                        <p:attrNameLst>
                                          <p:attrName>style.visibility</p:attrName>
                                        </p:attrNameLst>
                                      </p:cBhvr>
                                      <p:to>
                                        <p:strVal val="visible"/>
                                      </p:to>
                                    </p:set>
                                    <p:animEffect transition="in" filter="dissolve">
                                      <p:cBhvr>
                                        <p:cTn id="24" dur="500"/>
                                        <p:tgtEl>
                                          <p:spTgt spid="369670"/>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369671"/>
                                        </p:tgtEl>
                                        <p:attrNameLst>
                                          <p:attrName>style.visibility</p:attrName>
                                        </p:attrNameLst>
                                      </p:cBhvr>
                                      <p:to>
                                        <p:strVal val="visible"/>
                                      </p:to>
                                    </p:set>
                                    <p:animEffect transition="in" filter="dissolve">
                                      <p:cBhvr>
                                        <p:cTn id="28" dur="500"/>
                                        <p:tgtEl>
                                          <p:spTgt spid="369671"/>
                                        </p:tgtEl>
                                      </p:cBhvr>
                                    </p:animEffect>
                                  </p:childTnLst>
                                  <p:subTnLst>
                                    <p:set>
                                      <p:cBhvr override="childStyle">
                                        <p:cTn dur="1" fill="hold" display="0" masterRel="nextClick" afterEffect="1"/>
                                        <p:tgtEl>
                                          <p:spTgt spid="369671"/>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69672"/>
                                        </p:tgtEl>
                                        <p:attrNameLst>
                                          <p:attrName>style.visibility</p:attrName>
                                        </p:attrNameLst>
                                      </p:cBhvr>
                                      <p:to>
                                        <p:strVal val="visible"/>
                                      </p:to>
                                    </p:set>
                                    <p:animEffect transition="in" filter="dissolve">
                                      <p:cBhvr>
                                        <p:cTn id="33" dur="500"/>
                                        <p:tgtEl>
                                          <p:spTgt spid="369672"/>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369676"/>
                                        </p:tgtEl>
                                        <p:attrNameLst>
                                          <p:attrName>style.visibility</p:attrName>
                                        </p:attrNameLst>
                                      </p:cBhvr>
                                      <p:to>
                                        <p:strVal val="visible"/>
                                      </p:to>
                                    </p:set>
                                    <p:animEffect transition="in" filter="dissolve">
                                      <p:cBhvr>
                                        <p:cTn id="37" dur="500"/>
                                        <p:tgtEl>
                                          <p:spTgt spid="369676"/>
                                        </p:tgtEl>
                                      </p:cBhvr>
                                    </p:animEffect>
                                  </p:childTnLst>
                                  <p:subTnLst>
                                    <p:set>
                                      <p:cBhvr override="childStyle">
                                        <p:cTn dur="1" fill="hold" display="0" masterRel="nextClick" afterEffect="1"/>
                                        <p:tgtEl>
                                          <p:spTgt spid="36967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9673"/>
                                        </p:tgtEl>
                                        <p:attrNameLst>
                                          <p:attrName>style.visibility</p:attrName>
                                        </p:attrNameLst>
                                      </p:cBhvr>
                                      <p:to>
                                        <p:strVal val="visible"/>
                                      </p:to>
                                    </p:set>
                                    <p:animEffect transition="in" filter="dissolve">
                                      <p:cBhvr>
                                        <p:cTn id="42" dur="500"/>
                                        <p:tgtEl>
                                          <p:spTgt spid="369673"/>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69682"/>
                                        </p:tgtEl>
                                        <p:attrNameLst>
                                          <p:attrName>style.visibility</p:attrName>
                                        </p:attrNameLst>
                                      </p:cBhvr>
                                      <p:to>
                                        <p:strVal val="visible"/>
                                      </p:to>
                                    </p:set>
                                    <p:animEffect transition="in" filter="dissolve">
                                      <p:cBhvr>
                                        <p:cTn id="46" dur="500"/>
                                        <p:tgtEl>
                                          <p:spTgt spid="369682"/>
                                        </p:tgtEl>
                                      </p:cBhvr>
                                    </p:animEffect>
                                  </p:childTnLst>
                                  <p:subTnLst>
                                    <p:set>
                                      <p:cBhvr override="childStyle">
                                        <p:cTn dur="1" fill="hold" display="0" masterRel="nextClick" afterEffect="1"/>
                                        <p:tgtEl>
                                          <p:spTgt spid="369682"/>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69677"/>
                                        </p:tgtEl>
                                        <p:attrNameLst>
                                          <p:attrName>style.visibility</p:attrName>
                                        </p:attrNameLst>
                                      </p:cBhvr>
                                      <p:to>
                                        <p:strVal val="visible"/>
                                      </p:to>
                                    </p:set>
                                    <p:animEffect transition="in" filter="dissolve">
                                      <p:cBhvr>
                                        <p:cTn id="51" dur="500"/>
                                        <p:tgtEl>
                                          <p:spTgt spid="369677"/>
                                        </p:tgtEl>
                                      </p:cBhvr>
                                    </p:animEffect>
                                  </p:childTnLst>
                                </p:cTn>
                              </p:par>
                            </p:childTnLst>
                          </p:cTn>
                        </p:par>
                        <p:par>
                          <p:cTn id="52" fill="hold">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369678"/>
                                        </p:tgtEl>
                                        <p:attrNameLst>
                                          <p:attrName>style.visibility</p:attrName>
                                        </p:attrNameLst>
                                      </p:cBhvr>
                                      <p:to>
                                        <p:strVal val="visible"/>
                                      </p:to>
                                    </p:set>
                                    <p:animEffect transition="in" filter="dissolve">
                                      <p:cBhvr>
                                        <p:cTn id="55" dur="500"/>
                                        <p:tgtEl>
                                          <p:spTgt spid="369678"/>
                                        </p:tgtEl>
                                      </p:cBhvr>
                                    </p:animEffect>
                                  </p:childTnLst>
                                  <p:subTnLst>
                                    <p:set>
                                      <p:cBhvr override="childStyle">
                                        <p:cTn dur="1" fill="hold" display="0" masterRel="nextClick" afterEffect="1"/>
                                        <p:tgtEl>
                                          <p:spTgt spid="369678"/>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69679"/>
                                        </p:tgtEl>
                                        <p:attrNameLst>
                                          <p:attrName>style.visibility</p:attrName>
                                        </p:attrNameLst>
                                      </p:cBhvr>
                                      <p:to>
                                        <p:strVal val="visible"/>
                                      </p:to>
                                    </p:set>
                                    <p:animEffect transition="in" filter="dissolve">
                                      <p:cBhvr>
                                        <p:cTn id="60" dur="500"/>
                                        <p:tgtEl>
                                          <p:spTgt spid="369679"/>
                                        </p:tgtEl>
                                      </p:cBhvr>
                                    </p:animEffect>
                                  </p:childTnLst>
                                </p:cTn>
                              </p:par>
                            </p:childTnLst>
                          </p:cTn>
                        </p:par>
                        <p:par>
                          <p:cTn id="61" fill="hold">
                            <p:stCondLst>
                              <p:cond delay="500"/>
                            </p:stCondLst>
                            <p:childTnLst>
                              <p:par>
                                <p:cTn id="62" presetID="9" presetClass="entr" presetSubtype="0" fill="hold" grpId="0" nodeType="afterEffect">
                                  <p:stCondLst>
                                    <p:cond delay="0"/>
                                  </p:stCondLst>
                                  <p:childTnLst>
                                    <p:set>
                                      <p:cBhvr>
                                        <p:cTn id="63" dur="1" fill="hold">
                                          <p:stCondLst>
                                            <p:cond delay="0"/>
                                          </p:stCondLst>
                                        </p:cTn>
                                        <p:tgtEl>
                                          <p:spTgt spid="369680"/>
                                        </p:tgtEl>
                                        <p:attrNameLst>
                                          <p:attrName>style.visibility</p:attrName>
                                        </p:attrNameLst>
                                      </p:cBhvr>
                                      <p:to>
                                        <p:strVal val="visible"/>
                                      </p:to>
                                    </p:set>
                                    <p:animEffect transition="in" filter="dissolve">
                                      <p:cBhvr>
                                        <p:cTn id="64" dur="500"/>
                                        <p:tgtEl>
                                          <p:spTgt spid="369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6" grpId="0" autoUpdateAnimBg="0"/>
      <p:bldP spid="369668" grpId="0" autoUpdateAnimBg="0"/>
      <p:bldP spid="369669" grpId="0" animBg="1"/>
      <p:bldP spid="369670" grpId="0" autoUpdateAnimBg="0"/>
      <p:bldP spid="369671" grpId="0" animBg="1"/>
      <p:bldP spid="369672" grpId="0" autoUpdateAnimBg="0"/>
      <p:bldP spid="369673" grpId="0" autoUpdateAnimBg="0"/>
      <p:bldP spid="369676" grpId="0" animBg="1"/>
      <p:bldP spid="369677" grpId="0" autoUpdateAnimBg="0"/>
      <p:bldP spid="369678" grpId="0" animBg="1"/>
      <p:bldP spid="369679" grpId="0" autoUpdateAnimBg="0"/>
      <p:bldP spid="369680" grpId="0" animBg="1"/>
      <p:bldP spid="36968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0704" name="Picture 16" descr="D:\My Documents\My Pictures\Food\pizza-new-lg.jpg"/>
          <p:cNvPicPr>
            <a:picLocks noChangeAspect="1" noChangeArrowheads="1"/>
          </p:cNvPicPr>
          <p:nvPr/>
        </p:nvPicPr>
        <p:blipFill>
          <a:blip r:embed="rId2" cstate="print"/>
          <a:srcRect/>
          <a:stretch>
            <a:fillRect/>
          </a:stretch>
        </p:blipFill>
        <p:spPr bwMode="auto">
          <a:xfrm>
            <a:off x="457200" y="838200"/>
            <a:ext cx="4648200" cy="3832225"/>
          </a:xfrm>
          <a:prstGeom prst="rect">
            <a:avLst/>
          </a:prstGeom>
          <a:noFill/>
        </p:spPr>
      </p:pic>
      <p:sp>
        <p:nvSpPr>
          <p:cNvPr id="370691" name="Rectangle 3"/>
          <p:cNvSpPr>
            <a:spLocks noGrp="1" noChangeArrowheads="1"/>
          </p:cNvSpPr>
          <p:nvPr>
            <p:ph type="ctrTitle"/>
          </p:nvPr>
        </p:nvSpPr>
        <p:spPr>
          <a:xfrm>
            <a:off x="685800" y="4953000"/>
            <a:ext cx="7772400" cy="1143000"/>
          </a:xfrm>
        </p:spPr>
        <p:txBody>
          <a:bodyPr/>
          <a:lstStyle/>
          <a:p>
            <a:pPr marL="838200" indent="-838200"/>
            <a:r>
              <a:rPr lang="en-US">
                <a:solidFill>
                  <a:srgbClr val="FFFF00"/>
                </a:solidFill>
              </a:rPr>
              <a:t>5.	Pizza</a:t>
            </a:r>
          </a:p>
        </p:txBody>
      </p:sp>
      <p:sp>
        <p:nvSpPr>
          <p:cNvPr id="370692" name="Text Box 4"/>
          <p:cNvSpPr txBox="1">
            <a:spLocks noChangeArrowheads="1"/>
          </p:cNvSpPr>
          <p:nvPr/>
        </p:nvSpPr>
        <p:spPr bwMode="auto">
          <a:xfrm>
            <a:off x="5410200" y="685800"/>
            <a:ext cx="1266825" cy="457200"/>
          </a:xfrm>
          <a:prstGeom prst="rect">
            <a:avLst/>
          </a:prstGeom>
          <a:noFill/>
          <a:ln w="9525">
            <a:noFill/>
            <a:miter lim="800000"/>
            <a:headEnd/>
            <a:tailEnd/>
          </a:ln>
          <a:effectLst/>
        </p:spPr>
        <p:txBody>
          <a:bodyPr wrap="none">
            <a:spAutoFit/>
          </a:bodyPr>
          <a:lstStyle/>
          <a:p>
            <a:r>
              <a:rPr lang="en-US">
                <a:solidFill>
                  <a:srgbClr val="FFFF00"/>
                </a:solidFill>
              </a:rPr>
              <a:t>1.   Meat</a:t>
            </a:r>
          </a:p>
        </p:txBody>
      </p:sp>
      <p:sp>
        <p:nvSpPr>
          <p:cNvPr id="370693" name="Line 5"/>
          <p:cNvSpPr>
            <a:spLocks noChangeShapeType="1"/>
          </p:cNvSpPr>
          <p:nvPr/>
        </p:nvSpPr>
        <p:spPr bwMode="auto">
          <a:xfrm flipH="1">
            <a:off x="3810000" y="990600"/>
            <a:ext cx="1676400" cy="457200"/>
          </a:xfrm>
          <a:prstGeom prst="line">
            <a:avLst/>
          </a:prstGeom>
          <a:noFill/>
          <a:ln w="57150">
            <a:solidFill>
              <a:srgbClr val="FFFF00"/>
            </a:solidFill>
            <a:round/>
            <a:headEnd/>
            <a:tailEnd type="triangle" w="med" len="med"/>
          </a:ln>
          <a:effectLst/>
        </p:spPr>
        <p:txBody>
          <a:bodyPr/>
          <a:lstStyle/>
          <a:p>
            <a:endParaRPr lang="en-US"/>
          </a:p>
        </p:txBody>
      </p:sp>
      <p:sp>
        <p:nvSpPr>
          <p:cNvPr id="370694" name="Text Box 6"/>
          <p:cNvSpPr txBox="1">
            <a:spLocks noChangeArrowheads="1"/>
          </p:cNvSpPr>
          <p:nvPr/>
        </p:nvSpPr>
        <p:spPr bwMode="auto">
          <a:xfrm>
            <a:off x="5410200" y="1295400"/>
            <a:ext cx="2120900" cy="457200"/>
          </a:xfrm>
          <a:prstGeom prst="rect">
            <a:avLst/>
          </a:prstGeom>
          <a:noFill/>
          <a:ln w="9525">
            <a:noFill/>
            <a:miter lim="800000"/>
            <a:headEnd/>
            <a:tailEnd/>
          </a:ln>
          <a:effectLst/>
        </p:spPr>
        <p:txBody>
          <a:bodyPr wrap="none">
            <a:spAutoFit/>
          </a:bodyPr>
          <a:lstStyle/>
          <a:p>
            <a:r>
              <a:rPr lang="en-US">
                <a:solidFill>
                  <a:srgbClr val="FFFF00"/>
                </a:solidFill>
              </a:rPr>
              <a:t>2.   White Flour</a:t>
            </a:r>
          </a:p>
        </p:txBody>
      </p:sp>
      <p:sp>
        <p:nvSpPr>
          <p:cNvPr id="370695" name="Line 7"/>
          <p:cNvSpPr>
            <a:spLocks noChangeShapeType="1"/>
          </p:cNvSpPr>
          <p:nvPr/>
        </p:nvSpPr>
        <p:spPr bwMode="auto">
          <a:xfrm flipH="1">
            <a:off x="4572000" y="1524000"/>
            <a:ext cx="838200" cy="228600"/>
          </a:xfrm>
          <a:prstGeom prst="line">
            <a:avLst/>
          </a:prstGeom>
          <a:noFill/>
          <a:ln w="57150">
            <a:solidFill>
              <a:srgbClr val="FFFF00"/>
            </a:solidFill>
            <a:round/>
            <a:headEnd/>
            <a:tailEnd type="triangle" w="med" len="med"/>
          </a:ln>
          <a:effectLst/>
        </p:spPr>
        <p:txBody>
          <a:bodyPr/>
          <a:lstStyle/>
          <a:p>
            <a:endParaRPr lang="en-US"/>
          </a:p>
        </p:txBody>
      </p:sp>
      <p:sp>
        <p:nvSpPr>
          <p:cNvPr id="370696" name="Text Box 8"/>
          <p:cNvSpPr txBox="1">
            <a:spLocks noChangeArrowheads="1"/>
          </p:cNvSpPr>
          <p:nvPr/>
        </p:nvSpPr>
        <p:spPr bwMode="auto">
          <a:xfrm>
            <a:off x="5410200" y="1905000"/>
            <a:ext cx="2855913" cy="457200"/>
          </a:xfrm>
          <a:prstGeom prst="rect">
            <a:avLst/>
          </a:prstGeom>
          <a:noFill/>
          <a:ln w="9525">
            <a:noFill/>
            <a:miter lim="800000"/>
            <a:headEnd/>
            <a:tailEnd/>
          </a:ln>
          <a:effectLst/>
        </p:spPr>
        <p:txBody>
          <a:bodyPr wrap="none">
            <a:spAutoFit/>
          </a:bodyPr>
          <a:lstStyle/>
          <a:p>
            <a:r>
              <a:rPr lang="en-US">
                <a:solidFill>
                  <a:srgbClr val="FFFF00"/>
                </a:solidFill>
              </a:rPr>
              <a:t>3.   Tomato (in sauce)</a:t>
            </a:r>
          </a:p>
        </p:txBody>
      </p:sp>
      <p:sp>
        <p:nvSpPr>
          <p:cNvPr id="370697" name="Text Box 9"/>
          <p:cNvSpPr txBox="1">
            <a:spLocks noChangeArrowheads="1"/>
          </p:cNvSpPr>
          <p:nvPr/>
        </p:nvSpPr>
        <p:spPr bwMode="auto">
          <a:xfrm>
            <a:off x="5410200" y="2514600"/>
            <a:ext cx="1520825" cy="457200"/>
          </a:xfrm>
          <a:prstGeom prst="rect">
            <a:avLst/>
          </a:prstGeom>
          <a:noFill/>
          <a:ln w="9525">
            <a:noFill/>
            <a:miter lim="800000"/>
            <a:headEnd/>
            <a:tailEnd/>
          </a:ln>
          <a:effectLst/>
        </p:spPr>
        <p:txBody>
          <a:bodyPr wrap="none">
            <a:spAutoFit/>
          </a:bodyPr>
          <a:lstStyle/>
          <a:p>
            <a:r>
              <a:rPr lang="en-US">
                <a:solidFill>
                  <a:srgbClr val="FFFF00"/>
                </a:solidFill>
              </a:rPr>
              <a:t>4.   Cheese</a:t>
            </a:r>
          </a:p>
        </p:txBody>
      </p:sp>
      <p:sp>
        <p:nvSpPr>
          <p:cNvPr id="370698" name="Line 10"/>
          <p:cNvSpPr>
            <a:spLocks noChangeShapeType="1"/>
          </p:cNvSpPr>
          <p:nvPr/>
        </p:nvSpPr>
        <p:spPr bwMode="auto">
          <a:xfrm flipH="1">
            <a:off x="3581400" y="2057400"/>
            <a:ext cx="1828800" cy="685800"/>
          </a:xfrm>
          <a:prstGeom prst="line">
            <a:avLst/>
          </a:prstGeom>
          <a:noFill/>
          <a:ln w="57150">
            <a:solidFill>
              <a:srgbClr val="FFFF00"/>
            </a:solidFill>
            <a:round/>
            <a:headEnd/>
            <a:tailEnd type="triangle" w="med" len="med"/>
          </a:ln>
          <a:effectLst/>
        </p:spPr>
        <p:txBody>
          <a:bodyPr/>
          <a:lstStyle/>
          <a:p>
            <a:endParaRPr lang="en-US"/>
          </a:p>
        </p:txBody>
      </p:sp>
      <p:sp>
        <p:nvSpPr>
          <p:cNvPr id="370699" name="Text Box 11"/>
          <p:cNvSpPr txBox="1">
            <a:spLocks noChangeArrowheads="1"/>
          </p:cNvSpPr>
          <p:nvPr/>
        </p:nvSpPr>
        <p:spPr bwMode="auto">
          <a:xfrm>
            <a:off x="5410200" y="3124200"/>
            <a:ext cx="2779713" cy="457200"/>
          </a:xfrm>
          <a:prstGeom prst="rect">
            <a:avLst/>
          </a:prstGeom>
          <a:noFill/>
          <a:ln w="9525">
            <a:noFill/>
            <a:miter lim="800000"/>
            <a:headEnd/>
            <a:tailEnd/>
          </a:ln>
          <a:effectLst/>
        </p:spPr>
        <p:txBody>
          <a:bodyPr wrap="none">
            <a:spAutoFit/>
          </a:bodyPr>
          <a:lstStyle/>
          <a:p>
            <a:r>
              <a:rPr lang="en-US">
                <a:solidFill>
                  <a:srgbClr val="FFFF00"/>
                </a:solidFill>
              </a:rPr>
              <a:t>5.   Token vegetables</a:t>
            </a:r>
          </a:p>
        </p:txBody>
      </p:sp>
      <p:sp>
        <p:nvSpPr>
          <p:cNvPr id="370700" name="Line 12"/>
          <p:cNvSpPr>
            <a:spLocks noChangeShapeType="1"/>
          </p:cNvSpPr>
          <p:nvPr/>
        </p:nvSpPr>
        <p:spPr bwMode="auto">
          <a:xfrm flipH="1" flipV="1">
            <a:off x="4038600" y="3200400"/>
            <a:ext cx="1371600" cy="152400"/>
          </a:xfrm>
          <a:prstGeom prst="line">
            <a:avLst/>
          </a:prstGeom>
          <a:noFill/>
          <a:ln w="57150">
            <a:solidFill>
              <a:srgbClr val="FFFF00"/>
            </a:solidFill>
            <a:round/>
            <a:headEnd/>
            <a:tailEnd type="triangle" w="med" len="med"/>
          </a:ln>
          <a:effectLst/>
        </p:spPr>
        <p:txBody>
          <a:bodyPr/>
          <a:lstStyle/>
          <a:p>
            <a:endParaRPr lang="en-US"/>
          </a:p>
        </p:txBody>
      </p:sp>
      <p:sp>
        <p:nvSpPr>
          <p:cNvPr id="370701" name="Text Box 13"/>
          <p:cNvSpPr txBox="1">
            <a:spLocks noChangeArrowheads="1"/>
          </p:cNvSpPr>
          <p:nvPr/>
        </p:nvSpPr>
        <p:spPr bwMode="auto">
          <a:xfrm>
            <a:off x="5410200" y="3810000"/>
            <a:ext cx="21336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6. Garnish</a:t>
            </a:r>
          </a:p>
        </p:txBody>
      </p:sp>
      <p:sp>
        <p:nvSpPr>
          <p:cNvPr id="370702" name="Line 14"/>
          <p:cNvSpPr>
            <a:spLocks noChangeShapeType="1"/>
          </p:cNvSpPr>
          <p:nvPr/>
        </p:nvSpPr>
        <p:spPr bwMode="auto">
          <a:xfrm flipH="1" flipV="1">
            <a:off x="2895600" y="3352800"/>
            <a:ext cx="2590800" cy="609600"/>
          </a:xfrm>
          <a:prstGeom prst="line">
            <a:avLst/>
          </a:prstGeom>
          <a:noFill/>
          <a:ln w="57150">
            <a:solidFill>
              <a:srgbClr val="FFFF00"/>
            </a:solidFill>
            <a:round/>
            <a:headEnd/>
            <a:tailEnd type="triangle" w="med" len="med"/>
          </a:ln>
          <a:effectLst/>
        </p:spPr>
        <p:txBody>
          <a:bodyPr/>
          <a:lstStyle/>
          <a:p>
            <a:endParaRPr lang="en-US"/>
          </a:p>
        </p:txBody>
      </p:sp>
      <p:sp>
        <p:nvSpPr>
          <p:cNvPr id="370703" name="Line 15"/>
          <p:cNvSpPr>
            <a:spLocks noChangeShapeType="1"/>
          </p:cNvSpPr>
          <p:nvPr/>
        </p:nvSpPr>
        <p:spPr bwMode="auto">
          <a:xfrm flipH="1">
            <a:off x="3581400" y="2743200"/>
            <a:ext cx="1828800" cy="304800"/>
          </a:xfrm>
          <a:prstGeom prst="line">
            <a:avLst/>
          </a:prstGeom>
          <a:noFill/>
          <a:ln w="57150">
            <a:solidFill>
              <a:srgbClr val="FFFF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70704"/>
                                        </p:tgtEl>
                                        <p:attrNameLst>
                                          <p:attrName>style.visibility</p:attrName>
                                        </p:attrNameLst>
                                      </p:cBhvr>
                                      <p:to>
                                        <p:strVal val="visible"/>
                                      </p:to>
                                    </p:set>
                                    <p:animEffect transition="in" filter="dissolve">
                                      <p:cBhvr>
                                        <p:cTn id="7" dur="500"/>
                                        <p:tgtEl>
                                          <p:spTgt spid="37070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0691"/>
                                        </p:tgtEl>
                                        <p:attrNameLst>
                                          <p:attrName>style.visibility</p:attrName>
                                        </p:attrNameLst>
                                      </p:cBhvr>
                                      <p:to>
                                        <p:strVal val="visible"/>
                                      </p:to>
                                    </p:set>
                                    <p:animEffect transition="in" filter="dissolve">
                                      <p:cBhvr>
                                        <p:cTn id="11" dur="500"/>
                                        <p:tgtEl>
                                          <p:spTgt spid="37069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70692"/>
                                        </p:tgtEl>
                                        <p:attrNameLst>
                                          <p:attrName>style.visibility</p:attrName>
                                        </p:attrNameLst>
                                      </p:cBhvr>
                                      <p:to>
                                        <p:strVal val="visible"/>
                                      </p:to>
                                    </p:set>
                                    <p:animEffect transition="in" filter="dissolve">
                                      <p:cBhvr>
                                        <p:cTn id="15" dur="500"/>
                                        <p:tgtEl>
                                          <p:spTgt spid="37069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70693"/>
                                        </p:tgtEl>
                                        <p:attrNameLst>
                                          <p:attrName>style.visibility</p:attrName>
                                        </p:attrNameLst>
                                      </p:cBhvr>
                                      <p:to>
                                        <p:strVal val="visible"/>
                                      </p:to>
                                    </p:set>
                                    <p:animEffect transition="in" filter="dissolve">
                                      <p:cBhvr>
                                        <p:cTn id="19" dur="500"/>
                                        <p:tgtEl>
                                          <p:spTgt spid="370693"/>
                                        </p:tgtEl>
                                      </p:cBhvr>
                                    </p:animEffect>
                                  </p:childTnLst>
                                  <p:subTnLst>
                                    <p:set>
                                      <p:cBhvr override="childStyle">
                                        <p:cTn dur="1" fill="hold" display="0" masterRel="nextClick" afterEffect="1"/>
                                        <p:tgtEl>
                                          <p:spTgt spid="370693"/>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70694"/>
                                        </p:tgtEl>
                                        <p:attrNameLst>
                                          <p:attrName>style.visibility</p:attrName>
                                        </p:attrNameLst>
                                      </p:cBhvr>
                                      <p:to>
                                        <p:strVal val="visible"/>
                                      </p:to>
                                    </p:set>
                                    <p:animEffect transition="in" filter="dissolve">
                                      <p:cBhvr>
                                        <p:cTn id="24" dur="500"/>
                                        <p:tgtEl>
                                          <p:spTgt spid="370694"/>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370695"/>
                                        </p:tgtEl>
                                        <p:attrNameLst>
                                          <p:attrName>style.visibility</p:attrName>
                                        </p:attrNameLst>
                                      </p:cBhvr>
                                      <p:to>
                                        <p:strVal val="visible"/>
                                      </p:to>
                                    </p:set>
                                    <p:animEffect transition="in" filter="dissolve">
                                      <p:cBhvr>
                                        <p:cTn id="28" dur="500"/>
                                        <p:tgtEl>
                                          <p:spTgt spid="370695"/>
                                        </p:tgtEl>
                                      </p:cBhvr>
                                    </p:animEffect>
                                  </p:childTnLst>
                                  <p:subTnLst>
                                    <p:set>
                                      <p:cBhvr override="childStyle">
                                        <p:cTn dur="1" fill="hold" display="0" masterRel="nextClick" afterEffect="1"/>
                                        <p:tgtEl>
                                          <p:spTgt spid="370695"/>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70696"/>
                                        </p:tgtEl>
                                        <p:attrNameLst>
                                          <p:attrName>style.visibility</p:attrName>
                                        </p:attrNameLst>
                                      </p:cBhvr>
                                      <p:to>
                                        <p:strVal val="visible"/>
                                      </p:to>
                                    </p:set>
                                    <p:animEffect transition="in" filter="dissolve">
                                      <p:cBhvr>
                                        <p:cTn id="33" dur="500"/>
                                        <p:tgtEl>
                                          <p:spTgt spid="370696"/>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370698"/>
                                        </p:tgtEl>
                                        <p:attrNameLst>
                                          <p:attrName>style.visibility</p:attrName>
                                        </p:attrNameLst>
                                      </p:cBhvr>
                                      <p:to>
                                        <p:strVal val="visible"/>
                                      </p:to>
                                    </p:set>
                                    <p:animEffect transition="in" filter="dissolve">
                                      <p:cBhvr>
                                        <p:cTn id="37" dur="500"/>
                                        <p:tgtEl>
                                          <p:spTgt spid="370698"/>
                                        </p:tgtEl>
                                      </p:cBhvr>
                                    </p:animEffect>
                                  </p:childTnLst>
                                  <p:subTnLst>
                                    <p:set>
                                      <p:cBhvr override="childStyle">
                                        <p:cTn dur="1" fill="hold" display="0" masterRel="nextClick" afterEffect="1"/>
                                        <p:tgtEl>
                                          <p:spTgt spid="370698"/>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70697"/>
                                        </p:tgtEl>
                                        <p:attrNameLst>
                                          <p:attrName>style.visibility</p:attrName>
                                        </p:attrNameLst>
                                      </p:cBhvr>
                                      <p:to>
                                        <p:strVal val="visible"/>
                                      </p:to>
                                    </p:set>
                                    <p:animEffect transition="in" filter="dissolve">
                                      <p:cBhvr>
                                        <p:cTn id="42" dur="500"/>
                                        <p:tgtEl>
                                          <p:spTgt spid="370697"/>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70703"/>
                                        </p:tgtEl>
                                        <p:attrNameLst>
                                          <p:attrName>style.visibility</p:attrName>
                                        </p:attrNameLst>
                                      </p:cBhvr>
                                      <p:to>
                                        <p:strVal val="visible"/>
                                      </p:to>
                                    </p:set>
                                    <p:animEffect transition="in" filter="dissolve">
                                      <p:cBhvr>
                                        <p:cTn id="46" dur="500"/>
                                        <p:tgtEl>
                                          <p:spTgt spid="370703"/>
                                        </p:tgtEl>
                                      </p:cBhvr>
                                    </p:animEffect>
                                  </p:childTnLst>
                                  <p:subTnLst>
                                    <p:set>
                                      <p:cBhvr override="childStyle">
                                        <p:cTn dur="1" fill="hold" display="0" masterRel="nextClick" afterEffect="1"/>
                                        <p:tgtEl>
                                          <p:spTgt spid="370703"/>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70699"/>
                                        </p:tgtEl>
                                        <p:attrNameLst>
                                          <p:attrName>style.visibility</p:attrName>
                                        </p:attrNameLst>
                                      </p:cBhvr>
                                      <p:to>
                                        <p:strVal val="visible"/>
                                      </p:to>
                                    </p:set>
                                    <p:animEffect transition="in" filter="dissolve">
                                      <p:cBhvr>
                                        <p:cTn id="51" dur="500"/>
                                        <p:tgtEl>
                                          <p:spTgt spid="370699"/>
                                        </p:tgtEl>
                                      </p:cBhvr>
                                    </p:animEffect>
                                  </p:childTnLst>
                                </p:cTn>
                              </p:par>
                            </p:childTnLst>
                          </p:cTn>
                        </p:par>
                        <p:par>
                          <p:cTn id="52" fill="hold">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370700"/>
                                        </p:tgtEl>
                                        <p:attrNameLst>
                                          <p:attrName>style.visibility</p:attrName>
                                        </p:attrNameLst>
                                      </p:cBhvr>
                                      <p:to>
                                        <p:strVal val="visible"/>
                                      </p:to>
                                    </p:set>
                                    <p:animEffect transition="in" filter="dissolve">
                                      <p:cBhvr>
                                        <p:cTn id="55" dur="500"/>
                                        <p:tgtEl>
                                          <p:spTgt spid="370700"/>
                                        </p:tgtEl>
                                      </p:cBhvr>
                                    </p:animEffect>
                                  </p:childTnLst>
                                  <p:subTnLst>
                                    <p:set>
                                      <p:cBhvr override="childStyle">
                                        <p:cTn dur="1" fill="hold" display="0" masterRel="nextClick" afterEffect="1"/>
                                        <p:tgtEl>
                                          <p:spTgt spid="370700"/>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70701"/>
                                        </p:tgtEl>
                                        <p:attrNameLst>
                                          <p:attrName>style.visibility</p:attrName>
                                        </p:attrNameLst>
                                      </p:cBhvr>
                                      <p:to>
                                        <p:strVal val="visible"/>
                                      </p:to>
                                    </p:set>
                                    <p:animEffect transition="in" filter="dissolve">
                                      <p:cBhvr>
                                        <p:cTn id="60" dur="500"/>
                                        <p:tgtEl>
                                          <p:spTgt spid="370701"/>
                                        </p:tgtEl>
                                      </p:cBhvr>
                                    </p:animEffect>
                                  </p:childTnLst>
                                </p:cTn>
                              </p:par>
                            </p:childTnLst>
                          </p:cTn>
                        </p:par>
                        <p:par>
                          <p:cTn id="61" fill="hold">
                            <p:stCondLst>
                              <p:cond delay="500"/>
                            </p:stCondLst>
                            <p:childTnLst>
                              <p:par>
                                <p:cTn id="62" presetID="9" presetClass="entr" presetSubtype="0" fill="hold" grpId="0" nodeType="afterEffect">
                                  <p:stCondLst>
                                    <p:cond delay="0"/>
                                  </p:stCondLst>
                                  <p:childTnLst>
                                    <p:set>
                                      <p:cBhvr>
                                        <p:cTn id="63" dur="1" fill="hold">
                                          <p:stCondLst>
                                            <p:cond delay="0"/>
                                          </p:stCondLst>
                                        </p:cTn>
                                        <p:tgtEl>
                                          <p:spTgt spid="370702"/>
                                        </p:tgtEl>
                                        <p:attrNameLst>
                                          <p:attrName>style.visibility</p:attrName>
                                        </p:attrNameLst>
                                      </p:cBhvr>
                                      <p:to>
                                        <p:strVal val="visible"/>
                                      </p:to>
                                    </p:set>
                                    <p:animEffect transition="in" filter="dissolve">
                                      <p:cBhvr>
                                        <p:cTn id="64" dur="500"/>
                                        <p:tgtEl>
                                          <p:spTgt spid="370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autoUpdateAnimBg="0"/>
      <p:bldP spid="370692" grpId="0" autoUpdateAnimBg="0"/>
      <p:bldP spid="370693" grpId="0" animBg="1"/>
      <p:bldP spid="370694" grpId="0" autoUpdateAnimBg="0"/>
      <p:bldP spid="370695" grpId="0" animBg="1"/>
      <p:bldP spid="370696" grpId="0" autoUpdateAnimBg="0"/>
      <p:bldP spid="370697" grpId="0" autoUpdateAnimBg="0"/>
      <p:bldP spid="370698" grpId="0" animBg="1"/>
      <p:bldP spid="370699" grpId="0" autoUpdateAnimBg="0"/>
      <p:bldP spid="370700" grpId="0" animBg="1"/>
      <p:bldP spid="370701" grpId="0" autoUpdateAnimBg="0"/>
      <p:bldP spid="370702" grpId="0" animBg="1"/>
      <p:bldP spid="37070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1728" name="Picture 16" descr="D:\My Documents\My Pictures\Food\turkey.gif"/>
          <p:cNvPicPr>
            <a:picLocks noChangeAspect="1" noChangeArrowheads="1"/>
          </p:cNvPicPr>
          <p:nvPr/>
        </p:nvPicPr>
        <p:blipFill>
          <a:blip r:embed="rId2" cstate="print"/>
          <a:srcRect/>
          <a:stretch>
            <a:fillRect/>
          </a:stretch>
        </p:blipFill>
        <p:spPr bwMode="auto">
          <a:xfrm>
            <a:off x="304800" y="1038225"/>
            <a:ext cx="4953000" cy="3348038"/>
          </a:xfrm>
          <a:prstGeom prst="rect">
            <a:avLst/>
          </a:prstGeom>
          <a:noFill/>
        </p:spPr>
      </p:pic>
      <p:sp>
        <p:nvSpPr>
          <p:cNvPr id="371715" name="Rectangle 3"/>
          <p:cNvSpPr>
            <a:spLocks noGrp="1" noChangeArrowheads="1"/>
          </p:cNvSpPr>
          <p:nvPr>
            <p:ph type="ctrTitle"/>
          </p:nvPr>
        </p:nvSpPr>
        <p:spPr>
          <a:xfrm>
            <a:off x="685800" y="4953000"/>
            <a:ext cx="7772400" cy="1143000"/>
          </a:xfrm>
        </p:spPr>
        <p:txBody>
          <a:bodyPr/>
          <a:lstStyle/>
          <a:p>
            <a:pPr marL="838200" indent="-838200"/>
            <a:r>
              <a:rPr lang="en-US">
                <a:solidFill>
                  <a:srgbClr val="FFFF00"/>
                </a:solidFill>
              </a:rPr>
              <a:t>6.	Turkey</a:t>
            </a:r>
          </a:p>
        </p:txBody>
      </p:sp>
      <p:sp>
        <p:nvSpPr>
          <p:cNvPr id="371716" name="Text Box 4"/>
          <p:cNvSpPr txBox="1">
            <a:spLocks noChangeArrowheads="1"/>
          </p:cNvSpPr>
          <p:nvPr/>
        </p:nvSpPr>
        <p:spPr bwMode="auto">
          <a:xfrm>
            <a:off x="5410200" y="685800"/>
            <a:ext cx="1266825" cy="457200"/>
          </a:xfrm>
          <a:prstGeom prst="rect">
            <a:avLst/>
          </a:prstGeom>
          <a:noFill/>
          <a:ln w="9525">
            <a:noFill/>
            <a:miter lim="800000"/>
            <a:headEnd/>
            <a:tailEnd/>
          </a:ln>
          <a:effectLst/>
        </p:spPr>
        <p:txBody>
          <a:bodyPr wrap="none">
            <a:spAutoFit/>
          </a:bodyPr>
          <a:lstStyle/>
          <a:p>
            <a:r>
              <a:rPr lang="en-US">
                <a:solidFill>
                  <a:srgbClr val="FFFF00"/>
                </a:solidFill>
              </a:rPr>
              <a:t>1.   Meat</a:t>
            </a:r>
          </a:p>
        </p:txBody>
      </p:sp>
      <p:sp>
        <p:nvSpPr>
          <p:cNvPr id="371717" name="Line 5"/>
          <p:cNvSpPr>
            <a:spLocks noChangeShapeType="1"/>
          </p:cNvSpPr>
          <p:nvPr/>
        </p:nvSpPr>
        <p:spPr bwMode="auto">
          <a:xfrm flipH="1">
            <a:off x="3810000" y="990600"/>
            <a:ext cx="1676400" cy="457200"/>
          </a:xfrm>
          <a:prstGeom prst="line">
            <a:avLst/>
          </a:prstGeom>
          <a:noFill/>
          <a:ln w="57150">
            <a:solidFill>
              <a:srgbClr val="FFFF00"/>
            </a:solidFill>
            <a:round/>
            <a:headEnd/>
            <a:tailEnd type="triangle" w="med" len="med"/>
          </a:ln>
          <a:effectLst/>
        </p:spPr>
        <p:txBody>
          <a:bodyPr/>
          <a:lstStyle/>
          <a:p>
            <a:endParaRPr lang="en-US"/>
          </a:p>
        </p:txBody>
      </p:sp>
      <p:sp>
        <p:nvSpPr>
          <p:cNvPr id="371718" name="Text Box 6"/>
          <p:cNvSpPr txBox="1">
            <a:spLocks noChangeArrowheads="1"/>
          </p:cNvSpPr>
          <p:nvPr/>
        </p:nvSpPr>
        <p:spPr bwMode="auto">
          <a:xfrm>
            <a:off x="5410200" y="1295400"/>
            <a:ext cx="3660775" cy="457200"/>
          </a:xfrm>
          <a:prstGeom prst="rect">
            <a:avLst/>
          </a:prstGeom>
          <a:noFill/>
          <a:ln w="9525">
            <a:noFill/>
            <a:miter lim="800000"/>
            <a:headEnd/>
            <a:tailEnd/>
          </a:ln>
          <a:effectLst/>
        </p:spPr>
        <p:txBody>
          <a:bodyPr wrap="none">
            <a:spAutoFit/>
          </a:bodyPr>
          <a:lstStyle/>
          <a:p>
            <a:r>
              <a:rPr lang="en-US">
                <a:solidFill>
                  <a:srgbClr val="FFFF00"/>
                </a:solidFill>
              </a:rPr>
              <a:t>2.   White Flour (in stuffing)</a:t>
            </a:r>
          </a:p>
        </p:txBody>
      </p:sp>
      <p:sp>
        <p:nvSpPr>
          <p:cNvPr id="371719" name="Line 7"/>
          <p:cNvSpPr>
            <a:spLocks noChangeShapeType="1"/>
          </p:cNvSpPr>
          <p:nvPr/>
        </p:nvSpPr>
        <p:spPr bwMode="auto">
          <a:xfrm flipH="1">
            <a:off x="2514600" y="1524000"/>
            <a:ext cx="2895600" cy="152400"/>
          </a:xfrm>
          <a:prstGeom prst="line">
            <a:avLst/>
          </a:prstGeom>
          <a:noFill/>
          <a:ln w="57150">
            <a:solidFill>
              <a:srgbClr val="FFFF00"/>
            </a:solidFill>
            <a:round/>
            <a:headEnd/>
            <a:tailEnd type="triangle" w="med" len="med"/>
          </a:ln>
          <a:effectLst/>
        </p:spPr>
        <p:txBody>
          <a:bodyPr/>
          <a:lstStyle/>
          <a:p>
            <a:endParaRPr lang="en-US"/>
          </a:p>
        </p:txBody>
      </p:sp>
      <p:sp>
        <p:nvSpPr>
          <p:cNvPr id="371720" name="Text Box 8"/>
          <p:cNvSpPr txBox="1">
            <a:spLocks noChangeArrowheads="1"/>
          </p:cNvSpPr>
          <p:nvPr/>
        </p:nvSpPr>
        <p:spPr bwMode="auto">
          <a:xfrm>
            <a:off x="5410200" y="1905000"/>
            <a:ext cx="2855913" cy="457200"/>
          </a:xfrm>
          <a:prstGeom prst="rect">
            <a:avLst/>
          </a:prstGeom>
          <a:noFill/>
          <a:ln w="9525">
            <a:noFill/>
            <a:miter lim="800000"/>
            <a:headEnd/>
            <a:tailEnd/>
          </a:ln>
          <a:effectLst/>
        </p:spPr>
        <p:txBody>
          <a:bodyPr wrap="none">
            <a:spAutoFit/>
          </a:bodyPr>
          <a:lstStyle/>
          <a:p>
            <a:r>
              <a:rPr lang="en-US">
                <a:solidFill>
                  <a:srgbClr val="FFFF00"/>
                </a:solidFill>
              </a:rPr>
              <a:t>3.   Potato and tomato</a:t>
            </a:r>
          </a:p>
        </p:txBody>
      </p:sp>
      <p:sp>
        <p:nvSpPr>
          <p:cNvPr id="371721" name="Text Box 9"/>
          <p:cNvSpPr txBox="1">
            <a:spLocks noChangeArrowheads="1"/>
          </p:cNvSpPr>
          <p:nvPr/>
        </p:nvSpPr>
        <p:spPr bwMode="auto">
          <a:xfrm>
            <a:off x="5410200" y="2514600"/>
            <a:ext cx="3060700" cy="457200"/>
          </a:xfrm>
          <a:prstGeom prst="rect">
            <a:avLst/>
          </a:prstGeom>
          <a:noFill/>
          <a:ln w="9525">
            <a:noFill/>
            <a:miter lim="800000"/>
            <a:headEnd/>
            <a:tailEnd/>
          </a:ln>
          <a:effectLst/>
        </p:spPr>
        <p:txBody>
          <a:bodyPr wrap="none">
            <a:spAutoFit/>
          </a:bodyPr>
          <a:lstStyle/>
          <a:p>
            <a:r>
              <a:rPr lang="en-US">
                <a:solidFill>
                  <a:srgbClr val="FFFF00"/>
                </a:solidFill>
              </a:rPr>
              <a:t>4.   Cheese (in stuffing)</a:t>
            </a:r>
          </a:p>
        </p:txBody>
      </p:sp>
      <p:sp>
        <p:nvSpPr>
          <p:cNvPr id="371722" name="Line 10"/>
          <p:cNvSpPr>
            <a:spLocks noChangeShapeType="1"/>
          </p:cNvSpPr>
          <p:nvPr/>
        </p:nvSpPr>
        <p:spPr bwMode="auto">
          <a:xfrm flipH="1">
            <a:off x="3733800" y="2057400"/>
            <a:ext cx="1676400" cy="1600200"/>
          </a:xfrm>
          <a:prstGeom prst="line">
            <a:avLst/>
          </a:prstGeom>
          <a:noFill/>
          <a:ln w="57150">
            <a:solidFill>
              <a:srgbClr val="FFFF00"/>
            </a:solidFill>
            <a:round/>
            <a:headEnd/>
            <a:tailEnd type="triangle" w="med" len="med"/>
          </a:ln>
          <a:effectLst/>
        </p:spPr>
        <p:txBody>
          <a:bodyPr/>
          <a:lstStyle/>
          <a:p>
            <a:endParaRPr lang="en-US"/>
          </a:p>
        </p:txBody>
      </p:sp>
      <p:sp>
        <p:nvSpPr>
          <p:cNvPr id="371723" name="Text Box 11"/>
          <p:cNvSpPr txBox="1">
            <a:spLocks noChangeArrowheads="1"/>
          </p:cNvSpPr>
          <p:nvPr/>
        </p:nvSpPr>
        <p:spPr bwMode="auto">
          <a:xfrm>
            <a:off x="5410200" y="3124200"/>
            <a:ext cx="2779713" cy="457200"/>
          </a:xfrm>
          <a:prstGeom prst="rect">
            <a:avLst/>
          </a:prstGeom>
          <a:noFill/>
          <a:ln w="9525">
            <a:noFill/>
            <a:miter lim="800000"/>
            <a:headEnd/>
            <a:tailEnd/>
          </a:ln>
          <a:effectLst/>
        </p:spPr>
        <p:txBody>
          <a:bodyPr wrap="none">
            <a:spAutoFit/>
          </a:bodyPr>
          <a:lstStyle/>
          <a:p>
            <a:r>
              <a:rPr lang="en-US">
                <a:solidFill>
                  <a:srgbClr val="FFFF00"/>
                </a:solidFill>
              </a:rPr>
              <a:t>5.   Token vegetables</a:t>
            </a:r>
          </a:p>
        </p:txBody>
      </p:sp>
      <p:sp>
        <p:nvSpPr>
          <p:cNvPr id="371724" name="Line 12"/>
          <p:cNvSpPr>
            <a:spLocks noChangeShapeType="1"/>
          </p:cNvSpPr>
          <p:nvPr/>
        </p:nvSpPr>
        <p:spPr bwMode="auto">
          <a:xfrm flipH="1">
            <a:off x="2209800" y="3352800"/>
            <a:ext cx="3200400" cy="457200"/>
          </a:xfrm>
          <a:prstGeom prst="line">
            <a:avLst/>
          </a:prstGeom>
          <a:noFill/>
          <a:ln w="57150">
            <a:solidFill>
              <a:srgbClr val="FFFF00"/>
            </a:solidFill>
            <a:round/>
            <a:headEnd/>
            <a:tailEnd type="triangle" w="med" len="med"/>
          </a:ln>
          <a:effectLst/>
        </p:spPr>
        <p:txBody>
          <a:bodyPr/>
          <a:lstStyle/>
          <a:p>
            <a:endParaRPr lang="en-US"/>
          </a:p>
        </p:txBody>
      </p:sp>
      <p:sp>
        <p:nvSpPr>
          <p:cNvPr id="371725" name="Text Box 13"/>
          <p:cNvSpPr txBox="1">
            <a:spLocks noChangeArrowheads="1"/>
          </p:cNvSpPr>
          <p:nvPr/>
        </p:nvSpPr>
        <p:spPr bwMode="auto">
          <a:xfrm>
            <a:off x="5410200" y="3810000"/>
            <a:ext cx="21336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6. Garnish</a:t>
            </a:r>
          </a:p>
        </p:txBody>
      </p:sp>
      <p:sp>
        <p:nvSpPr>
          <p:cNvPr id="371726" name="Line 14"/>
          <p:cNvSpPr>
            <a:spLocks noChangeShapeType="1"/>
          </p:cNvSpPr>
          <p:nvPr/>
        </p:nvSpPr>
        <p:spPr bwMode="auto">
          <a:xfrm flipH="1" flipV="1">
            <a:off x="3886200" y="3276600"/>
            <a:ext cx="1600200" cy="685800"/>
          </a:xfrm>
          <a:prstGeom prst="line">
            <a:avLst/>
          </a:prstGeom>
          <a:noFill/>
          <a:ln w="57150">
            <a:solidFill>
              <a:srgbClr val="FFFF00"/>
            </a:solidFill>
            <a:round/>
            <a:headEnd/>
            <a:tailEnd type="triangle" w="med" len="med"/>
          </a:ln>
          <a:effectLst/>
        </p:spPr>
        <p:txBody>
          <a:bodyPr/>
          <a:lstStyle/>
          <a:p>
            <a:endParaRPr lang="en-US"/>
          </a:p>
        </p:txBody>
      </p:sp>
      <p:sp>
        <p:nvSpPr>
          <p:cNvPr id="371727" name="Line 15"/>
          <p:cNvSpPr>
            <a:spLocks noChangeShapeType="1"/>
          </p:cNvSpPr>
          <p:nvPr/>
        </p:nvSpPr>
        <p:spPr bwMode="auto">
          <a:xfrm flipH="1" flipV="1">
            <a:off x="2362200" y="1676400"/>
            <a:ext cx="3048000" cy="1066800"/>
          </a:xfrm>
          <a:prstGeom prst="line">
            <a:avLst/>
          </a:prstGeom>
          <a:noFill/>
          <a:ln w="57150">
            <a:solidFill>
              <a:srgbClr val="FFFF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71728"/>
                                        </p:tgtEl>
                                        <p:attrNameLst>
                                          <p:attrName>style.visibility</p:attrName>
                                        </p:attrNameLst>
                                      </p:cBhvr>
                                      <p:to>
                                        <p:strVal val="visible"/>
                                      </p:to>
                                    </p:set>
                                    <p:animEffect transition="in" filter="dissolve">
                                      <p:cBhvr>
                                        <p:cTn id="7" dur="500"/>
                                        <p:tgtEl>
                                          <p:spTgt spid="37172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1715"/>
                                        </p:tgtEl>
                                        <p:attrNameLst>
                                          <p:attrName>style.visibility</p:attrName>
                                        </p:attrNameLst>
                                      </p:cBhvr>
                                      <p:to>
                                        <p:strVal val="visible"/>
                                      </p:to>
                                    </p:set>
                                    <p:animEffect transition="in" filter="dissolve">
                                      <p:cBhvr>
                                        <p:cTn id="11" dur="500"/>
                                        <p:tgtEl>
                                          <p:spTgt spid="37171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71716"/>
                                        </p:tgtEl>
                                        <p:attrNameLst>
                                          <p:attrName>style.visibility</p:attrName>
                                        </p:attrNameLst>
                                      </p:cBhvr>
                                      <p:to>
                                        <p:strVal val="visible"/>
                                      </p:to>
                                    </p:set>
                                    <p:animEffect transition="in" filter="dissolve">
                                      <p:cBhvr>
                                        <p:cTn id="15" dur="500"/>
                                        <p:tgtEl>
                                          <p:spTgt spid="37171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71717"/>
                                        </p:tgtEl>
                                        <p:attrNameLst>
                                          <p:attrName>style.visibility</p:attrName>
                                        </p:attrNameLst>
                                      </p:cBhvr>
                                      <p:to>
                                        <p:strVal val="visible"/>
                                      </p:to>
                                    </p:set>
                                    <p:animEffect transition="in" filter="dissolve">
                                      <p:cBhvr>
                                        <p:cTn id="19" dur="500"/>
                                        <p:tgtEl>
                                          <p:spTgt spid="371717"/>
                                        </p:tgtEl>
                                      </p:cBhvr>
                                    </p:animEffect>
                                  </p:childTnLst>
                                  <p:subTnLst>
                                    <p:set>
                                      <p:cBhvr override="childStyle">
                                        <p:cTn dur="1" fill="hold" display="0" masterRel="nextClick" afterEffect="1"/>
                                        <p:tgtEl>
                                          <p:spTgt spid="371717"/>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71718"/>
                                        </p:tgtEl>
                                        <p:attrNameLst>
                                          <p:attrName>style.visibility</p:attrName>
                                        </p:attrNameLst>
                                      </p:cBhvr>
                                      <p:to>
                                        <p:strVal val="visible"/>
                                      </p:to>
                                    </p:set>
                                    <p:animEffect transition="in" filter="dissolve">
                                      <p:cBhvr>
                                        <p:cTn id="24" dur="500"/>
                                        <p:tgtEl>
                                          <p:spTgt spid="371718"/>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371719"/>
                                        </p:tgtEl>
                                        <p:attrNameLst>
                                          <p:attrName>style.visibility</p:attrName>
                                        </p:attrNameLst>
                                      </p:cBhvr>
                                      <p:to>
                                        <p:strVal val="visible"/>
                                      </p:to>
                                    </p:set>
                                    <p:animEffect transition="in" filter="dissolve">
                                      <p:cBhvr>
                                        <p:cTn id="28" dur="500"/>
                                        <p:tgtEl>
                                          <p:spTgt spid="371719"/>
                                        </p:tgtEl>
                                      </p:cBhvr>
                                    </p:animEffect>
                                  </p:childTnLst>
                                  <p:subTnLst>
                                    <p:set>
                                      <p:cBhvr override="childStyle">
                                        <p:cTn dur="1" fill="hold" display="0" masterRel="nextClick" afterEffect="1"/>
                                        <p:tgtEl>
                                          <p:spTgt spid="371719"/>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71720"/>
                                        </p:tgtEl>
                                        <p:attrNameLst>
                                          <p:attrName>style.visibility</p:attrName>
                                        </p:attrNameLst>
                                      </p:cBhvr>
                                      <p:to>
                                        <p:strVal val="visible"/>
                                      </p:to>
                                    </p:set>
                                    <p:animEffect transition="in" filter="dissolve">
                                      <p:cBhvr>
                                        <p:cTn id="33" dur="500"/>
                                        <p:tgtEl>
                                          <p:spTgt spid="371720"/>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371722"/>
                                        </p:tgtEl>
                                        <p:attrNameLst>
                                          <p:attrName>style.visibility</p:attrName>
                                        </p:attrNameLst>
                                      </p:cBhvr>
                                      <p:to>
                                        <p:strVal val="visible"/>
                                      </p:to>
                                    </p:set>
                                    <p:animEffect transition="in" filter="dissolve">
                                      <p:cBhvr>
                                        <p:cTn id="37" dur="500"/>
                                        <p:tgtEl>
                                          <p:spTgt spid="371722"/>
                                        </p:tgtEl>
                                      </p:cBhvr>
                                    </p:animEffect>
                                  </p:childTnLst>
                                  <p:subTnLst>
                                    <p:set>
                                      <p:cBhvr override="childStyle">
                                        <p:cTn dur="1" fill="hold" display="0" masterRel="nextClick" afterEffect="1"/>
                                        <p:tgtEl>
                                          <p:spTgt spid="371722"/>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71721"/>
                                        </p:tgtEl>
                                        <p:attrNameLst>
                                          <p:attrName>style.visibility</p:attrName>
                                        </p:attrNameLst>
                                      </p:cBhvr>
                                      <p:to>
                                        <p:strVal val="visible"/>
                                      </p:to>
                                    </p:set>
                                    <p:animEffect transition="in" filter="dissolve">
                                      <p:cBhvr>
                                        <p:cTn id="42" dur="500"/>
                                        <p:tgtEl>
                                          <p:spTgt spid="371721"/>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71727"/>
                                        </p:tgtEl>
                                        <p:attrNameLst>
                                          <p:attrName>style.visibility</p:attrName>
                                        </p:attrNameLst>
                                      </p:cBhvr>
                                      <p:to>
                                        <p:strVal val="visible"/>
                                      </p:to>
                                    </p:set>
                                    <p:animEffect transition="in" filter="dissolve">
                                      <p:cBhvr>
                                        <p:cTn id="46" dur="500"/>
                                        <p:tgtEl>
                                          <p:spTgt spid="371727"/>
                                        </p:tgtEl>
                                      </p:cBhvr>
                                    </p:animEffect>
                                  </p:childTnLst>
                                  <p:subTnLst>
                                    <p:set>
                                      <p:cBhvr override="childStyle">
                                        <p:cTn dur="1" fill="hold" display="0" masterRel="nextClick" afterEffect="1"/>
                                        <p:tgtEl>
                                          <p:spTgt spid="371727"/>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71723"/>
                                        </p:tgtEl>
                                        <p:attrNameLst>
                                          <p:attrName>style.visibility</p:attrName>
                                        </p:attrNameLst>
                                      </p:cBhvr>
                                      <p:to>
                                        <p:strVal val="visible"/>
                                      </p:to>
                                    </p:set>
                                    <p:animEffect transition="in" filter="dissolve">
                                      <p:cBhvr>
                                        <p:cTn id="51" dur="500"/>
                                        <p:tgtEl>
                                          <p:spTgt spid="371723"/>
                                        </p:tgtEl>
                                      </p:cBhvr>
                                    </p:animEffect>
                                  </p:childTnLst>
                                </p:cTn>
                              </p:par>
                            </p:childTnLst>
                          </p:cTn>
                        </p:par>
                        <p:par>
                          <p:cTn id="52" fill="hold">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371724"/>
                                        </p:tgtEl>
                                        <p:attrNameLst>
                                          <p:attrName>style.visibility</p:attrName>
                                        </p:attrNameLst>
                                      </p:cBhvr>
                                      <p:to>
                                        <p:strVal val="visible"/>
                                      </p:to>
                                    </p:set>
                                    <p:animEffect transition="in" filter="dissolve">
                                      <p:cBhvr>
                                        <p:cTn id="55" dur="500"/>
                                        <p:tgtEl>
                                          <p:spTgt spid="371724"/>
                                        </p:tgtEl>
                                      </p:cBhvr>
                                    </p:animEffect>
                                  </p:childTnLst>
                                  <p:subTnLst>
                                    <p:set>
                                      <p:cBhvr override="childStyle">
                                        <p:cTn dur="1" fill="hold" display="0" masterRel="nextClick" afterEffect="1"/>
                                        <p:tgtEl>
                                          <p:spTgt spid="371724"/>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71725"/>
                                        </p:tgtEl>
                                        <p:attrNameLst>
                                          <p:attrName>style.visibility</p:attrName>
                                        </p:attrNameLst>
                                      </p:cBhvr>
                                      <p:to>
                                        <p:strVal val="visible"/>
                                      </p:to>
                                    </p:set>
                                    <p:animEffect transition="in" filter="dissolve">
                                      <p:cBhvr>
                                        <p:cTn id="60" dur="500"/>
                                        <p:tgtEl>
                                          <p:spTgt spid="371725"/>
                                        </p:tgtEl>
                                      </p:cBhvr>
                                    </p:animEffect>
                                  </p:childTnLst>
                                </p:cTn>
                              </p:par>
                            </p:childTnLst>
                          </p:cTn>
                        </p:par>
                        <p:par>
                          <p:cTn id="61" fill="hold">
                            <p:stCondLst>
                              <p:cond delay="500"/>
                            </p:stCondLst>
                            <p:childTnLst>
                              <p:par>
                                <p:cTn id="62" presetID="9" presetClass="entr" presetSubtype="0" fill="hold" grpId="0" nodeType="afterEffect">
                                  <p:stCondLst>
                                    <p:cond delay="0"/>
                                  </p:stCondLst>
                                  <p:childTnLst>
                                    <p:set>
                                      <p:cBhvr>
                                        <p:cTn id="63" dur="1" fill="hold">
                                          <p:stCondLst>
                                            <p:cond delay="0"/>
                                          </p:stCondLst>
                                        </p:cTn>
                                        <p:tgtEl>
                                          <p:spTgt spid="371726"/>
                                        </p:tgtEl>
                                        <p:attrNameLst>
                                          <p:attrName>style.visibility</p:attrName>
                                        </p:attrNameLst>
                                      </p:cBhvr>
                                      <p:to>
                                        <p:strVal val="visible"/>
                                      </p:to>
                                    </p:set>
                                    <p:animEffect transition="in" filter="dissolve">
                                      <p:cBhvr>
                                        <p:cTn id="64" dur="500"/>
                                        <p:tgtEl>
                                          <p:spTgt spid="371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autoUpdateAnimBg="0"/>
      <p:bldP spid="371716" grpId="0" autoUpdateAnimBg="0"/>
      <p:bldP spid="371717" grpId="0" animBg="1"/>
      <p:bldP spid="371718" grpId="0" autoUpdateAnimBg="0"/>
      <p:bldP spid="371719" grpId="0" animBg="1"/>
      <p:bldP spid="371720" grpId="0" autoUpdateAnimBg="0"/>
      <p:bldP spid="371721" grpId="0" autoUpdateAnimBg="0"/>
      <p:bldP spid="371722" grpId="0" animBg="1"/>
      <p:bldP spid="371723" grpId="0" autoUpdateAnimBg="0"/>
      <p:bldP spid="371724" grpId="0" animBg="1"/>
      <p:bldP spid="371725" grpId="0" autoUpdateAnimBg="0"/>
      <p:bldP spid="371726" grpId="0" animBg="1"/>
      <p:bldP spid="37172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2752" name="Picture 16" descr="D:\My Documents\My Pictures\Food\barbecued chicken.gif"/>
          <p:cNvPicPr>
            <a:picLocks noChangeAspect="1" noChangeArrowheads="1"/>
          </p:cNvPicPr>
          <p:nvPr/>
        </p:nvPicPr>
        <p:blipFill>
          <a:blip r:embed="rId2" cstate="print"/>
          <a:srcRect/>
          <a:stretch>
            <a:fillRect/>
          </a:stretch>
        </p:blipFill>
        <p:spPr bwMode="auto">
          <a:xfrm>
            <a:off x="457200" y="1295400"/>
            <a:ext cx="4495800" cy="3468688"/>
          </a:xfrm>
          <a:prstGeom prst="rect">
            <a:avLst/>
          </a:prstGeom>
          <a:noFill/>
        </p:spPr>
      </p:pic>
      <p:sp>
        <p:nvSpPr>
          <p:cNvPr id="372739" name="Rectangle 3"/>
          <p:cNvSpPr>
            <a:spLocks noGrp="1" noChangeArrowheads="1"/>
          </p:cNvSpPr>
          <p:nvPr>
            <p:ph type="ctrTitle"/>
          </p:nvPr>
        </p:nvSpPr>
        <p:spPr>
          <a:xfrm>
            <a:off x="685800" y="4953000"/>
            <a:ext cx="7772400" cy="1143000"/>
          </a:xfrm>
        </p:spPr>
        <p:txBody>
          <a:bodyPr/>
          <a:lstStyle/>
          <a:p>
            <a:pPr marL="838200" indent="-838200"/>
            <a:r>
              <a:rPr lang="en-US">
                <a:solidFill>
                  <a:srgbClr val="FFFF00"/>
                </a:solidFill>
              </a:rPr>
              <a:t>7.	Barbequed Chicken</a:t>
            </a:r>
          </a:p>
        </p:txBody>
      </p:sp>
      <p:sp>
        <p:nvSpPr>
          <p:cNvPr id="372740" name="Text Box 4"/>
          <p:cNvSpPr txBox="1">
            <a:spLocks noChangeArrowheads="1"/>
          </p:cNvSpPr>
          <p:nvPr/>
        </p:nvSpPr>
        <p:spPr bwMode="auto">
          <a:xfrm>
            <a:off x="5410200" y="685800"/>
            <a:ext cx="1266825" cy="457200"/>
          </a:xfrm>
          <a:prstGeom prst="rect">
            <a:avLst/>
          </a:prstGeom>
          <a:noFill/>
          <a:ln w="9525">
            <a:noFill/>
            <a:miter lim="800000"/>
            <a:headEnd/>
            <a:tailEnd/>
          </a:ln>
          <a:effectLst/>
        </p:spPr>
        <p:txBody>
          <a:bodyPr wrap="none">
            <a:spAutoFit/>
          </a:bodyPr>
          <a:lstStyle/>
          <a:p>
            <a:r>
              <a:rPr lang="en-US">
                <a:solidFill>
                  <a:srgbClr val="FFFF00"/>
                </a:solidFill>
              </a:rPr>
              <a:t>1.   Meat</a:t>
            </a:r>
          </a:p>
        </p:txBody>
      </p:sp>
      <p:sp>
        <p:nvSpPr>
          <p:cNvPr id="372741" name="Line 5"/>
          <p:cNvSpPr>
            <a:spLocks noChangeShapeType="1"/>
          </p:cNvSpPr>
          <p:nvPr/>
        </p:nvSpPr>
        <p:spPr bwMode="auto">
          <a:xfrm flipH="1">
            <a:off x="2895600" y="990600"/>
            <a:ext cx="2590800" cy="2209800"/>
          </a:xfrm>
          <a:prstGeom prst="line">
            <a:avLst/>
          </a:prstGeom>
          <a:noFill/>
          <a:ln w="57150">
            <a:solidFill>
              <a:srgbClr val="FFFF00"/>
            </a:solidFill>
            <a:round/>
            <a:headEnd/>
            <a:tailEnd type="triangle" w="med" len="med"/>
          </a:ln>
          <a:effectLst/>
        </p:spPr>
        <p:txBody>
          <a:bodyPr/>
          <a:lstStyle/>
          <a:p>
            <a:endParaRPr lang="en-US"/>
          </a:p>
        </p:txBody>
      </p:sp>
      <p:sp>
        <p:nvSpPr>
          <p:cNvPr id="372742" name="Text Box 6"/>
          <p:cNvSpPr txBox="1">
            <a:spLocks noChangeArrowheads="1"/>
          </p:cNvSpPr>
          <p:nvPr/>
        </p:nvSpPr>
        <p:spPr bwMode="auto">
          <a:xfrm>
            <a:off x="5410200" y="1295400"/>
            <a:ext cx="2120900" cy="457200"/>
          </a:xfrm>
          <a:prstGeom prst="rect">
            <a:avLst/>
          </a:prstGeom>
          <a:noFill/>
          <a:ln w="9525">
            <a:noFill/>
            <a:miter lim="800000"/>
            <a:headEnd/>
            <a:tailEnd/>
          </a:ln>
          <a:effectLst/>
        </p:spPr>
        <p:txBody>
          <a:bodyPr wrap="none">
            <a:spAutoFit/>
          </a:bodyPr>
          <a:lstStyle/>
          <a:p>
            <a:r>
              <a:rPr lang="en-US">
                <a:solidFill>
                  <a:srgbClr val="FFFF00"/>
                </a:solidFill>
              </a:rPr>
              <a:t>2.   White Flour</a:t>
            </a:r>
          </a:p>
        </p:txBody>
      </p:sp>
      <p:sp>
        <p:nvSpPr>
          <p:cNvPr id="372743" name="Line 7"/>
          <p:cNvSpPr>
            <a:spLocks noChangeShapeType="1"/>
          </p:cNvSpPr>
          <p:nvPr/>
        </p:nvSpPr>
        <p:spPr bwMode="auto">
          <a:xfrm flipH="1">
            <a:off x="2743200" y="1524000"/>
            <a:ext cx="2667000" cy="228600"/>
          </a:xfrm>
          <a:prstGeom prst="line">
            <a:avLst/>
          </a:prstGeom>
          <a:noFill/>
          <a:ln w="57150">
            <a:solidFill>
              <a:srgbClr val="FFFF00"/>
            </a:solidFill>
            <a:round/>
            <a:headEnd/>
            <a:tailEnd type="triangle" w="med" len="med"/>
          </a:ln>
          <a:effectLst/>
        </p:spPr>
        <p:txBody>
          <a:bodyPr/>
          <a:lstStyle/>
          <a:p>
            <a:endParaRPr lang="en-US"/>
          </a:p>
        </p:txBody>
      </p:sp>
      <p:sp>
        <p:nvSpPr>
          <p:cNvPr id="372744" name="Text Box 8"/>
          <p:cNvSpPr txBox="1">
            <a:spLocks noChangeArrowheads="1"/>
          </p:cNvSpPr>
          <p:nvPr/>
        </p:nvSpPr>
        <p:spPr bwMode="auto">
          <a:xfrm>
            <a:off x="5410200" y="1905000"/>
            <a:ext cx="3059113" cy="457200"/>
          </a:xfrm>
          <a:prstGeom prst="rect">
            <a:avLst/>
          </a:prstGeom>
          <a:noFill/>
          <a:ln w="9525">
            <a:noFill/>
            <a:miter lim="800000"/>
            <a:headEnd/>
            <a:tailEnd/>
          </a:ln>
          <a:effectLst/>
        </p:spPr>
        <p:txBody>
          <a:bodyPr wrap="none">
            <a:spAutoFit/>
          </a:bodyPr>
          <a:lstStyle/>
          <a:p>
            <a:r>
              <a:rPr lang="en-US">
                <a:solidFill>
                  <a:srgbClr val="FFFF00"/>
                </a:solidFill>
              </a:rPr>
              <a:t>3.   Potato (and tomato)</a:t>
            </a:r>
          </a:p>
        </p:txBody>
      </p:sp>
      <p:sp>
        <p:nvSpPr>
          <p:cNvPr id="372745" name="Text Box 9"/>
          <p:cNvSpPr txBox="1">
            <a:spLocks noChangeArrowheads="1"/>
          </p:cNvSpPr>
          <p:nvPr/>
        </p:nvSpPr>
        <p:spPr bwMode="auto">
          <a:xfrm>
            <a:off x="5410200" y="2514600"/>
            <a:ext cx="1452563" cy="457200"/>
          </a:xfrm>
          <a:prstGeom prst="rect">
            <a:avLst/>
          </a:prstGeom>
          <a:noFill/>
          <a:ln w="9525">
            <a:noFill/>
            <a:miter lim="800000"/>
            <a:headEnd/>
            <a:tailEnd/>
          </a:ln>
          <a:effectLst/>
        </p:spPr>
        <p:txBody>
          <a:bodyPr wrap="none">
            <a:spAutoFit/>
          </a:bodyPr>
          <a:lstStyle/>
          <a:p>
            <a:r>
              <a:rPr lang="en-US">
                <a:solidFill>
                  <a:srgbClr val="FFFF00"/>
                </a:solidFill>
              </a:rPr>
              <a:t>4.   Cream</a:t>
            </a:r>
          </a:p>
        </p:txBody>
      </p:sp>
      <p:sp>
        <p:nvSpPr>
          <p:cNvPr id="372746" name="Line 10"/>
          <p:cNvSpPr>
            <a:spLocks noChangeShapeType="1"/>
          </p:cNvSpPr>
          <p:nvPr/>
        </p:nvSpPr>
        <p:spPr bwMode="auto">
          <a:xfrm flipH="1">
            <a:off x="3962400" y="2057400"/>
            <a:ext cx="1447800" cy="762000"/>
          </a:xfrm>
          <a:prstGeom prst="line">
            <a:avLst/>
          </a:prstGeom>
          <a:noFill/>
          <a:ln w="57150">
            <a:solidFill>
              <a:srgbClr val="FFFF00"/>
            </a:solidFill>
            <a:round/>
            <a:headEnd/>
            <a:tailEnd type="triangle" w="med" len="med"/>
          </a:ln>
          <a:effectLst/>
        </p:spPr>
        <p:txBody>
          <a:bodyPr/>
          <a:lstStyle/>
          <a:p>
            <a:endParaRPr lang="en-US"/>
          </a:p>
        </p:txBody>
      </p:sp>
      <p:sp>
        <p:nvSpPr>
          <p:cNvPr id="372747" name="Text Box 11"/>
          <p:cNvSpPr txBox="1">
            <a:spLocks noChangeArrowheads="1"/>
          </p:cNvSpPr>
          <p:nvPr/>
        </p:nvSpPr>
        <p:spPr bwMode="auto">
          <a:xfrm>
            <a:off x="5410200" y="3124200"/>
            <a:ext cx="2779713" cy="457200"/>
          </a:xfrm>
          <a:prstGeom prst="rect">
            <a:avLst/>
          </a:prstGeom>
          <a:noFill/>
          <a:ln w="9525">
            <a:noFill/>
            <a:miter lim="800000"/>
            <a:headEnd/>
            <a:tailEnd/>
          </a:ln>
          <a:effectLst/>
        </p:spPr>
        <p:txBody>
          <a:bodyPr wrap="none">
            <a:spAutoFit/>
          </a:bodyPr>
          <a:lstStyle/>
          <a:p>
            <a:r>
              <a:rPr lang="en-US">
                <a:solidFill>
                  <a:srgbClr val="FFFF00"/>
                </a:solidFill>
              </a:rPr>
              <a:t>5.   Token vegetables</a:t>
            </a:r>
          </a:p>
        </p:txBody>
      </p:sp>
      <p:sp>
        <p:nvSpPr>
          <p:cNvPr id="372748" name="Line 12"/>
          <p:cNvSpPr>
            <a:spLocks noChangeShapeType="1"/>
          </p:cNvSpPr>
          <p:nvPr/>
        </p:nvSpPr>
        <p:spPr bwMode="auto">
          <a:xfrm flipH="1" flipV="1">
            <a:off x="1371600" y="2895600"/>
            <a:ext cx="4038600" cy="457200"/>
          </a:xfrm>
          <a:prstGeom prst="line">
            <a:avLst/>
          </a:prstGeom>
          <a:noFill/>
          <a:ln w="57150">
            <a:solidFill>
              <a:srgbClr val="FFFF00"/>
            </a:solidFill>
            <a:round/>
            <a:headEnd/>
            <a:tailEnd type="triangle" w="med" len="med"/>
          </a:ln>
          <a:effectLst/>
        </p:spPr>
        <p:txBody>
          <a:bodyPr/>
          <a:lstStyle/>
          <a:p>
            <a:endParaRPr lang="en-US"/>
          </a:p>
        </p:txBody>
      </p:sp>
      <p:sp>
        <p:nvSpPr>
          <p:cNvPr id="372749" name="Text Box 13"/>
          <p:cNvSpPr txBox="1">
            <a:spLocks noChangeArrowheads="1"/>
          </p:cNvSpPr>
          <p:nvPr/>
        </p:nvSpPr>
        <p:spPr bwMode="auto">
          <a:xfrm>
            <a:off x="5410200" y="3810000"/>
            <a:ext cx="2133600" cy="457200"/>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6. Garnish</a:t>
            </a:r>
          </a:p>
        </p:txBody>
      </p:sp>
      <p:sp>
        <p:nvSpPr>
          <p:cNvPr id="372750" name="Line 14"/>
          <p:cNvSpPr>
            <a:spLocks noChangeShapeType="1"/>
          </p:cNvSpPr>
          <p:nvPr/>
        </p:nvSpPr>
        <p:spPr bwMode="auto">
          <a:xfrm flipH="1" flipV="1">
            <a:off x="2895600" y="3505200"/>
            <a:ext cx="2590800" cy="457200"/>
          </a:xfrm>
          <a:prstGeom prst="line">
            <a:avLst/>
          </a:prstGeom>
          <a:noFill/>
          <a:ln w="57150">
            <a:solidFill>
              <a:srgbClr val="FFFF00"/>
            </a:solidFill>
            <a:round/>
            <a:headEnd/>
            <a:tailEnd type="triangle" w="med" len="med"/>
          </a:ln>
          <a:effectLst/>
        </p:spPr>
        <p:txBody>
          <a:bodyPr/>
          <a:lstStyle/>
          <a:p>
            <a:endParaRPr lang="en-US"/>
          </a:p>
        </p:txBody>
      </p:sp>
      <p:sp>
        <p:nvSpPr>
          <p:cNvPr id="372751" name="Line 15"/>
          <p:cNvSpPr>
            <a:spLocks noChangeShapeType="1"/>
          </p:cNvSpPr>
          <p:nvPr/>
        </p:nvSpPr>
        <p:spPr bwMode="auto">
          <a:xfrm flipH="1" flipV="1">
            <a:off x="1295400" y="2590800"/>
            <a:ext cx="4114800" cy="152400"/>
          </a:xfrm>
          <a:prstGeom prst="line">
            <a:avLst/>
          </a:prstGeom>
          <a:noFill/>
          <a:ln w="57150">
            <a:solidFill>
              <a:srgbClr val="FFFF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72752"/>
                                        </p:tgtEl>
                                        <p:attrNameLst>
                                          <p:attrName>style.visibility</p:attrName>
                                        </p:attrNameLst>
                                      </p:cBhvr>
                                      <p:to>
                                        <p:strVal val="visible"/>
                                      </p:to>
                                    </p:set>
                                    <p:animEffect transition="in" filter="dissolve">
                                      <p:cBhvr>
                                        <p:cTn id="7" dur="500"/>
                                        <p:tgtEl>
                                          <p:spTgt spid="37275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2739"/>
                                        </p:tgtEl>
                                        <p:attrNameLst>
                                          <p:attrName>style.visibility</p:attrName>
                                        </p:attrNameLst>
                                      </p:cBhvr>
                                      <p:to>
                                        <p:strVal val="visible"/>
                                      </p:to>
                                    </p:set>
                                    <p:animEffect transition="in" filter="dissolve">
                                      <p:cBhvr>
                                        <p:cTn id="11" dur="500"/>
                                        <p:tgtEl>
                                          <p:spTgt spid="37273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72740"/>
                                        </p:tgtEl>
                                        <p:attrNameLst>
                                          <p:attrName>style.visibility</p:attrName>
                                        </p:attrNameLst>
                                      </p:cBhvr>
                                      <p:to>
                                        <p:strVal val="visible"/>
                                      </p:to>
                                    </p:set>
                                    <p:animEffect transition="in" filter="dissolve">
                                      <p:cBhvr>
                                        <p:cTn id="15" dur="500"/>
                                        <p:tgtEl>
                                          <p:spTgt spid="37274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72741"/>
                                        </p:tgtEl>
                                        <p:attrNameLst>
                                          <p:attrName>style.visibility</p:attrName>
                                        </p:attrNameLst>
                                      </p:cBhvr>
                                      <p:to>
                                        <p:strVal val="visible"/>
                                      </p:to>
                                    </p:set>
                                    <p:animEffect transition="in" filter="dissolve">
                                      <p:cBhvr>
                                        <p:cTn id="19" dur="500"/>
                                        <p:tgtEl>
                                          <p:spTgt spid="372741"/>
                                        </p:tgtEl>
                                      </p:cBhvr>
                                    </p:animEffect>
                                  </p:childTnLst>
                                  <p:subTnLst>
                                    <p:set>
                                      <p:cBhvr override="childStyle">
                                        <p:cTn dur="1" fill="hold" display="0" masterRel="nextClick" afterEffect="1"/>
                                        <p:tgtEl>
                                          <p:spTgt spid="372741"/>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72742"/>
                                        </p:tgtEl>
                                        <p:attrNameLst>
                                          <p:attrName>style.visibility</p:attrName>
                                        </p:attrNameLst>
                                      </p:cBhvr>
                                      <p:to>
                                        <p:strVal val="visible"/>
                                      </p:to>
                                    </p:set>
                                    <p:animEffect transition="in" filter="dissolve">
                                      <p:cBhvr>
                                        <p:cTn id="24" dur="500"/>
                                        <p:tgtEl>
                                          <p:spTgt spid="372742"/>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372743"/>
                                        </p:tgtEl>
                                        <p:attrNameLst>
                                          <p:attrName>style.visibility</p:attrName>
                                        </p:attrNameLst>
                                      </p:cBhvr>
                                      <p:to>
                                        <p:strVal val="visible"/>
                                      </p:to>
                                    </p:set>
                                    <p:animEffect transition="in" filter="dissolve">
                                      <p:cBhvr>
                                        <p:cTn id="28" dur="500"/>
                                        <p:tgtEl>
                                          <p:spTgt spid="372743"/>
                                        </p:tgtEl>
                                      </p:cBhvr>
                                    </p:animEffect>
                                  </p:childTnLst>
                                  <p:subTnLst>
                                    <p:set>
                                      <p:cBhvr override="childStyle">
                                        <p:cTn dur="1" fill="hold" display="0" masterRel="nextClick" afterEffect="1"/>
                                        <p:tgtEl>
                                          <p:spTgt spid="37274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72744"/>
                                        </p:tgtEl>
                                        <p:attrNameLst>
                                          <p:attrName>style.visibility</p:attrName>
                                        </p:attrNameLst>
                                      </p:cBhvr>
                                      <p:to>
                                        <p:strVal val="visible"/>
                                      </p:to>
                                    </p:set>
                                    <p:animEffect transition="in" filter="dissolve">
                                      <p:cBhvr>
                                        <p:cTn id="33" dur="500"/>
                                        <p:tgtEl>
                                          <p:spTgt spid="372744"/>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372746"/>
                                        </p:tgtEl>
                                        <p:attrNameLst>
                                          <p:attrName>style.visibility</p:attrName>
                                        </p:attrNameLst>
                                      </p:cBhvr>
                                      <p:to>
                                        <p:strVal val="visible"/>
                                      </p:to>
                                    </p:set>
                                    <p:animEffect transition="in" filter="dissolve">
                                      <p:cBhvr>
                                        <p:cTn id="37" dur="500"/>
                                        <p:tgtEl>
                                          <p:spTgt spid="372746"/>
                                        </p:tgtEl>
                                      </p:cBhvr>
                                    </p:animEffect>
                                  </p:childTnLst>
                                  <p:subTnLst>
                                    <p:set>
                                      <p:cBhvr override="childStyle">
                                        <p:cTn dur="1" fill="hold" display="0" masterRel="nextClick" afterEffect="1"/>
                                        <p:tgtEl>
                                          <p:spTgt spid="37274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72745"/>
                                        </p:tgtEl>
                                        <p:attrNameLst>
                                          <p:attrName>style.visibility</p:attrName>
                                        </p:attrNameLst>
                                      </p:cBhvr>
                                      <p:to>
                                        <p:strVal val="visible"/>
                                      </p:to>
                                    </p:set>
                                    <p:animEffect transition="in" filter="dissolve">
                                      <p:cBhvr>
                                        <p:cTn id="42" dur="500"/>
                                        <p:tgtEl>
                                          <p:spTgt spid="372745"/>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72751"/>
                                        </p:tgtEl>
                                        <p:attrNameLst>
                                          <p:attrName>style.visibility</p:attrName>
                                        </p:attrNameLst>
                                      </p:cBhvr>
                                      <p:to>
                                        <p:strVal val="visible"/>
                                      </p:to>
                                    </p:set>
                                    <p:animEffect transition="in" filter="dissolve">
                                      <p:cBhvr>
                                        <p:cTn id="46" dur="500"/>
                                        <p:tgtEl>
                                          <p:spTgt spid="372751"/>
                                        </p:tgtEl>
                                      </p:cBhvr>
                                    </p:animEffect>
                                  </p:childTnLst>
                                  <p:subTnLst>
                                    <p:set>
                                      <p:cBhvr override="childStyle">
                                        <p:cTn dur="1" fill="hold" display="0" masterRel="nextClick" afterEffect="1"/>
                                        <p:tgtEl>
                                          <p:spTgt spid="372751"/>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72747"/>
                                        </p:tgtEl>
                                        <p:attrNameLst>
                                          <p:attrName>style.visibility</p:attrName>
                                        </p:attrNameLst>
                                      </p:cBhvr>
                                      <p:to>
                                        <p:strVal val="visible"/>
                                      </p:to>
                                    </p:set>
                                    <p:animEffect transition="in" filter="dissolve">
                                      <p:cBhvr>
                                        <p:cTn id="51" dur="500"/>
                                        <p:tgtEl>
                                          <p:spTgt spid="372747"/>
                                        </p:tgtEl>
                                      </p:cBhvr>
                                    </p:animEffect>
                                  </p:childTnLst>
                                </p:cTn>
                              </p:par>
                            </p:childTnLst>
                          </p:cTn>
                        </p:par>
                        <p:par>
                          <p:cTn id="52" fill="hold">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372748"/>
                                        </p:tgtEl>
                                        <p:attrNameLst>
                                          <p:attrName>style.visibility</p:attrName>
                                        </p:attrNameLst>
                                      </p:cBhvr>
                                      <p:to>
                                        <p:strVal val="visible"/>
                                      </p:to>
                                    </p:set>
                                    <p:animEffect transition="in" filter="dissolve">
                                      <p:cBhvr>
                                        <p:cTn id="55" dur="500"/>
                                        <p:tgtEl>
                                          <p:spTgt spid="372748"/>
                                        </p:tgtEl>
                                      </p:cBhvr>
                                    </p:animEffect>
                                  </p:childTnLst>
                                  <p:subTnLst>
                                    <p:set>
                                      <p:cBhvr override="childStyle">
                                        <p:cTn dur="1" fill="hold" display="0" masterRel="nextClick" afterEffect="1"/>
                                        <p:tgtEl>
                                          <p:spTgt spid="372748"/>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72749"/>
                                        </p:tgtEl>
                                        <p:attrNameLst>
                                          <p:attrName>style.visibility</p:attrName>
                                        </p:attrNameLst>
                                      </p:cBhvr>
                                      <p:to>
                                        <p:strVal val="visible"/>
                                      </p:to>
                                    </p:set>
                                    <p:animEffect transition="in" filter="dissolve">
                                      <p:cBhvr>
                                        <p:cTn id="60" dur="500"/>
                                        <p:tgtEl>
                                          <p:spTgt spid="372749"/>
                                        </p:tgtEl>
                                      </p:cBhvr>
                                    </p:animEffect>
                                  </p:childTnLst>
                                </p:cTn>
                              </p:par>
                            </p:childTnLst>
                          </p:cTn>
                        </p:par>
                        <p:par>
                          <p:cTn id="61" fill="hold">
                            <p:stCondLst>
                              <p:cond delay="500"/>
                            </p:stCondLst>
                            <p:childTnLst>
                              <p:par>
                                <p:cTn id="62" presetID="9" presetClass="entr" presetSubtype="0" fill="hold" grpId="0" nodeType="afterEffect">
                                  <p:stCondLst>
                                    <p:cond delay="0"/>
                                  </p:stCondLst>
                                  <p:childTnLst>
                                    <p:set>
                                      <p:cBhvr>
                                        <p:cTn id="63" dur="1" fill="hold">
                                          <p:stCondLst>
                                            <p:cond delay="0"/>
                                          </p:stCondLst>
                                        </p:cTn>
                                        <p:tgtEl>
                                          <p:spTgt spid="372750"/>
                                        </p:tgtEl>
                                        <p:attrNameLst>
                                          <p:attrName>style.visibility</p:attrName>
                                        </p:attrNameLst>
                                      </p:cBhvr>
                                      <p:to>
                                        <p:strVal val="visible"/>
                                      </p:to>
                                    </p:set>
                                    <p:animEffect transition="in" filter="dissolve">
                                      <p:cBhvr>
                                        <p:cTn id="64" dur="500"/>
                                        <p:tgtEl>
                                          <p:spTgt spid="372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autoUpdateAnimBg="0"/>
      <p:bldP spid="372740" grpId="0" autoUpdateAnimBg="0"/>
      <p:bldP spid="372741" grpId="0" animBg="1"/>
      <p:bldP spid="372742" grpId="0" autoUpdateAnimBg="0"/>
      <p:bldP spid="372743" grpId="0" animBg="1"/>
      <p:bldP spid="372744" grpId="0" autoUpdateAnimBg="0"/>
      <p:bldP spid="372745" grpId="0" autoUpdateAnimBg="0"/>
      <p:bldP spid="372746" grpId="0" animBg="1"/>
      <p:bldP spid="372747" grpId="0" autoUpdateAnimBg="0"/>
      <p:bldP spid="372748" grpId="0" animBg="1"/>
      <p:bldP spid="372749" grpId="0" autoUpdateAnimBg="0"/>
      <p:bldP spid="372750" grpId="0" animBg="1"/>
      <p:bldP spid="3727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ctrTitle"/>
          </p:nvPr>
        </p:nvSpPr>
        <p:spPr>
          <a:xfrm>
            <a:off x="685800" y="2286000"/>
            <a:ext cx="7772400" cy="1676400"/>
          </a:xfrm>
        </p:spPr>
        <p:txBody>
          <a:bodyPr/>
          <a:lstStyle/>
          <a:p>
            <a:r>
              <a:rPr lang="en-US">
                <a:solidFill>
                  <a:srgbClr val="FFFF00"/>
                </a:solidFill>
              </a:rPr>
              <a:t>Now, compare this with typical macrobiotic fare…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Except where noted © 2004 Phiya Kushi All Rights Reserved d</a:t>
            </a:r>
            <a:endParaRPr lang="en-US"/>
          </a:p>
        </p:txBody>
      </p:sp>
      <p:pic>
        <p:nvPicPr>
          <p:cNvPr id="392195" name="Picture 3" descr="C:\Users\Phiya\Downloads\macrofood1.jpg"/>
          <p:cNvPicPr>
            <a:picLocks noChangeAspect="1" noChangeArrowheads="1"/>
          </p:cNvPicPr>
          <p:nvPr/>
        </p:nvPicPr>
        <p:blipFill>
          <a:blip r:embed="rId2" cstate="print"/>
          <a:srcRect/>
          <a:stretch>
            <a:fillRect/>
          </a:stretch>
        </p:blipFill>
        <p:spPr bwMode="auto">
          <a:xfrm>
            <a:off x="0" y="0"/>
            <a:ext cx="915831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Except where noted © 2004 Phiya Kushi All Rights Reserved d</a:t>
            </a:r>
            <a:endParaRPr lang="en-US"/>
          </a:p>
        </p:txBody>
      </p:sp>
      <p:pic>
        <p:nvPicPr>
          <p:cNvPr id="393218" name="Picture 2" descr="C:\Users\Phiya\Downloads\macrofood2.jpg"/>
          <p:cNvPicPr>
            <a:picLocks noChangeAspect="1" noChangeArrowheads="1"/>
          </p:cNvPicPr>
          <p:nvPr/>
        </p:nvPicPr>
        <p:blipFill>
          <a:blip r:embed="rId2" cstate="print"/>
          <a:srcRect/>
          <a:stretch>
            <a:fillRect/>
          </a:stretch>
        </p:blipFill>
        <p:spPr bwMode="auto">
          <a:xfrm>
            <a:off x="0" y="0"/>
            <a:ext cx="915831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Except where noted © 2004 Phiya Kushi All Rights Reserved d</a:t>
            </a:r>
            <a:endParaRPr lang="en-US"/>
          </a:p>
        </p:txBody>
      </p:sp>
      <p:pic>
        <p:nvPicPr>
          <p:cNvPr id="394242" name="Picture 2" descr="C:\Users\Phiya\Downloads\macrofood3.jpg"/>
          <p:cNvPicPr>
            <a:picLocks noChangeAspect="1" noChangeArrowheads="1"/>
          </p:cNvPicPr>
          <p:nvPr/>
        </p:nvPicPr>
        <p:blipFill>
          <a:blip r:embed="rId2" cstate="print"/>
          <a:srcRect/>
          <a:stretch>
            <a:fillRect/>
          </a:stretch>
        </p:blipFill>
        <p:spPr bwMode="auto">
          <a:xfrm>
            <a:off x="0" y="0"/>
            <a:ext cx="9136862"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ctrTitle"/>
          </p:nvPr>
        </p:nvSpPr>
        <p:spPr>
          <a:xfrm>
            <a:off x="304800" y="1828800"/>
            <a:ext cx="5638800" cy="1143000"/>
          </a:xfrm>
        </p:spPr>
        <p:txBody>
          <a:bodyPr>
            <a:normAutofit fontScale="90000"/>
          </a:bodyPr>
          <a:lstStyle/>
          <a:p>
            <a:r>
              <a:rPr lang="en-US" sz="3600" dirty="0">
                <a:solidFill>
                  <a:srgbClr val="FFFF00"/>
                </a:solidFill>
                <a:latin typeface="+mn-lt"/>
                <a:cs typeface="Times New Roman" pitchFamily="18" charset="0"/>
              </a:rPr>
              <a:t>“Let Food Be Thy Medicine And Medicine Thy Food”</a:t>
            </a:r>
          </a:p>
        </p:txBody>
      </p:sp>
      <p:sp>
        <p:nvSpPr>
          <p:cNvPr id="346115" name="Rectangle 3"/>
          <p:cNvSpPr>
            <a:spLocks noGrp="1" noChangeArrowheads="1"/>
          </p:cNvSpPr>
          <p:nvPr>
            <p:ph type="subTitle" idx="1"/>
          </p:nvPr>
        </p:nvSpPr>
        <p:spPr>
          <a:xfrm>
            <a:off x="685800" y="3200400"/>
            <a:ext cx="5029200" cy="1752600"/>
          </a:xfrm>
        </p:spPr>
        <p:txBody>
          <a:bodyPr>
            <a:normAutofit fontScale="92500" lnSpcReduction="10000"/>
          </a:bodyPr>
          <a:lstStyle/>
          <a:p>
            <a:r>
              <a:rPr lang="en-US" sz="2800" i="1" dirty="0">
                <a:solidFill>
                  <a:schemeClr val="bg1"/>
                </a:solidFill>
                <a:cs typeface="Times New Roman" pitchFamily="18" charset="0"/>
              </a:rPr>
              <a:t>- Hippocrates, The Father of Western Medicine</a:t>
            </a:r>
          </a:p>
          <a:p>
            <a:r>
              <a:rPr lang="en-US" i="1" dirty="0">
                <a:solidFill>
                  <a:schemeClr val="bg1"/>
                </a:solidFill>
                <a:cs typeface="Times New Roman" pitchFamily="18" charset="0"/>
              </a:rPr>
              <a:t>(b. 460BC)</a:t>
            </a:r>
            <a:r>
              <a:rPr lang="en-US" dirty="0">
                <a:solidFill>
                  <a:schemeClr val="bg1"/>
                </a:solidFill>
                <a:cs typeface="Times New Roman" pitchFamily="18" charset="0"/>
              </a:rPr>
              <a:t/>
            </a:r>
            <a:br>
              <a:rPr lang="en-US" dirty="0">
                <a:solidFill>
                  <a:schemeClr val="bg1"/>
                </a:solidFill>
                <a:cs typeface="Times New Roman" pitchFamily="18" charset="0"/>
              </a:rPr>
            </a:br>
            <a:endParaRPr lang="en-US" dirty="0">
              <a:solidFill>
                <a:schemeClr val="bg1"/>
              </a:solidFill>
              <a:cs typeface="Times New Roman" pitchFamily="18" charset="0"/>
            </a:endParaRPr>
          </a:p>
        </p:txBody>
      </p:sp>
      <p:pic>
        <p:nvPicPr>
          <p:cNvPr id="346116" name="Picture 4" descr="D:\My Documents\My Pictures\Powerpoint\Hippocrates.jpg"/>
          <p:cNvPicPr>
            <a:picLocks noChangeAspect="1" noChangeArrowheads="1"/>
          </p:cNvPicPr>
          <p:nvPr/>
        </p:nvPicPr>
        <p:blipFill>
          <a:blip r:embed="rId2" cstate="print"/>
          <a:srcRect/>
          <a:stretch>
            <a:fillRect/>
          </a:stretch>
        </p:blipFill>
        <p:spPr bwMode="auto">
          <a:xfrm>
            <a:off x="5943600" y="1143000"/>
            <a:ext cx="2668588"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6114"/>
                                        </p:tgtEl>
                                        <p:attrNameLst>
                                          <p:attrName>style.visibility</p:attrName>
                                        </p:attrNameLst>
                                      </p:cBhvr>
                                      <p:to>
                                        <p:strVal val="visible"/>
                                      </p:to>
                                    </p:set>
                                    <p:animEffect transition="in" filter="dissolve">
                                      <p:cBhvr>
                                        <p:cTn id="7" dur="500"/>
                                        <p:tgtEl>
                                          <p:spTgt spid="34611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46116"/>
                                        </p:tgtEl>
                                        <p:attrNameLst>
                                          <p:attrName>style.visibility</p:attrName>
                                        </p:attrNameLst>
                                      </p:cBhvr>
                                      <p:to>
                                        <p:strVal val="visible"/>
                                      </p:to>
                                    </p:set>
                                    <p:animEffect transition="in" filter="dissolve">
                                      <p:cBhvr>
                                        <p:cTn id="11" dur="500"/>
                                        <p:tgtEl>
                                          <p:spTgt spid="346116"/>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346115">
                                            <p:txEl>
                                              <p:pRg st="0" end="0"/>
                                            </p:txEl>
                                          </p:spTgt>
                                        </p:tgtEl>
                                        <p:attrNameLst>
                                          <p:attrName>style.visibility</p:attrName>
                                        </p:attrNameLst>
                                      </p:cBhvr>
                                      <p:to>
                                        <p:strVal val="visible"/>
                                      </p:to>
                                    </p:set>
                                    <p:anim calcmode="lin" valueType="num">
                                      <p:cBhvr additive="base">
                                        <p:cTn id="15" dur="500" fill="hold"/>
                                        <p:tgtEl>
                                          <p:spTgt spid="3461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6115">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346115">
                                            <p:txEl>
                                              <p:pRg st="1" end="1"/>
                                            </p:txEl>
                                          </p:spTgt>
                                        </p:tgtEl>
                                        <p:attrNameLst>
                                          <p:attrName>style.visibility</p:attrName>
                                        </p:attrNameLst>
                                      </p:cBhvr>
                                      <p:to>
                                        <p:strVal val="visible"/>
                                      </p:to>
                                    </p:set>
                                    <p:anim calcmode="lin" valueType="num">
                                      <p:cBhvr additive="base">
                                        <p:cTn id="20" dur="500" fill="hold"/>
                                        <p:tgtEl>
                                          <p:spTgt spid="34611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461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4" grpId="0" autoUpdateAnimBg="0"/>
      <p:bldP spid="346115"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Except where noted © 2004 Phiya Kushi All Rights Reserved d</a:t>
            </a:r>
            <a:endParaRPr lang="en-US"/>
          </a:p>
        </p:txBody>
      </p:sp>
      <p:pic>
        <p:nvPicPr>
          <p:cNvPr id="395266" name="Picture 2" descr="C:\Users\Phiya\Downloads\macrofood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Except where noted © 2004 Phiya Kushi All Rights Reserved d</a:t>
            </a:r>
            <a:endParaRPr lang="en-US"/>
          </a:p>
        </p:txBody>
      </p:sp>
      <p:pic>
        <p:nvPicPr>
          <p:cNvPr id="396290" name="Picture 2" descr="C:\Users\Phiya\Downloads\macrofood7.JPG"/>
          <p:cNvPicPr>
            <a:picLocks noChangeAspect="1" noChangeArrowheads="1"/>
          </p:cNvPicPr>
          <p:nvPr/>
        </p:nvPicPr>
        <p:blipFill>
          <a:blip r:embed="rId2" cstate="print"/>
          <a:srcRect/>
          <a:stretch>
            <a:fillRect/>
          </a:stretch>
        </p:blipFill>
        <p:spPr bwMode="auto">
          <a:xfrm>
            <a:off x="0" y="0"/>
            <a:ext cx="9132584"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Except where noted © 2004 Phiya Kushi All Rights Reserved d</a:t>
            </a:r>
            <a:endParaRPr lang="en-US"/>
          </a:p>
        </p:txBody>
      </p:sp>
      <p:pic>
        <p:nvPicPr>
          <p:cNvPr id="397314" name="Picture 2" descr="C:\Users\Phiya\Downloads\macrofood4.JPG"/>
          <p:cNvPicPr>
            <a:picLocks noChangeAspect="1" noChangeArrowheads="1"/>
          </p:cNvPicPr>
          <p:nvPr/>
        </p:nvPicPr>
        <p:blipFill>
          <a:blip r:embed="rId2" cstate="print"/>
          <a:srcRect/>
          <a:stretch>
            <a:fillRect/>
          </a:stretch>
        </p:blipFill>
        <p:spPr bwMode="auto">
          <a:xfrm>
            <a:off x="0" y="0"/>
            <a:ext cx="4572000" cy="6852646"/>
          </a:xfrm>
          <a:prstGeom prst="rect">
            <a:avLst/>
          </a:prstGeom>
          <a:noFill/>
        </p:spPr>
      </p:pic>
      <p:pic>
        <p:nvPicPr>
          <p:cNvPr id="397315" name="Picture 3" descr="C:\Users\Phiya\Downloads\macrofood6.JPG"/>
          <p:cNvPicPr>
            <a:picLocks noChangeAspect="1" noChangeArrowheads="1"/>
          </p:cNvPicPr>
          <p:nvPr/>
        </p:nvPicPr>
        <p:blipFill>
          <a:blip r:embed="rId3" cstate="print"/>
          <a:srcRect/>
          <a:stretch>
            <a:fillRect/>
          </a:stretch>
        </p:blipFill>
        <p:spPr bwMode="auto">
          <a:xfrm>
            <a:off x="4568429" y="0"/>
            <a:ext cx="4575572"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Except where noted © 2004 Phiya Kushi All Rights Reserved d</a:t>
            </a:r>
          </a:p>
        </p:txBody>
      </p:sp>
      <p:sp>
        <p:nvSpPr>
          <p:cNvPr id="375810" name="Rectangle 2"/>
          <p:cNvSpPr>
            <a:spLocks noGrp="1" noChangeArrowheads="1"/>
          </p:cNvSpPr>
          <p:nvPr>
            <p:ph type="title"/>
          </p:nvPr>
        </p:nvSpPr>
        <p:spPr/>
        <p:txBody>
          <a:bodyPr/>
          <a:lstStyle/>
          <a:p>
            <a:r>
              <a:rPr lang="en-US">
                <a:solidFill>
                  <a:srgbClr val="FFFF00"/>
                </a:solidFill>
              </a:rPr>
              <a:t>What are the key ingredients?</a:t>
            </a:r>
          </a:p>
        </p:txBody>
      </p:sp>
      <p:sp>
        <p:nvSpPr>
          <p:cNvPr id="375811" name="Rectangle 3"/>
          <p:cNvSpPr>
            <a:spLocks noGrp="1" noChangeArrowheads="1"/>
          </p:cNvSpPr>
          <p:nvPr>
            <p:ph type="body" idx="1"/>
          </p:nvPr>
        </p:nvSpPr>
        <p:spPr>
          <a:xfrm>
            <a:off x="685800" y="1828800"/>
            <a:ext cx="7772400" cy="4114800"/>
          </a:xfrm>
        </p:spPr>
        <p:txBody>
          <a:bodyPr/>
          <a:lstStyle/>
          <a:p>
            <a:pPr marL="609600" indent="-609600">
              <a:buFontTx/>
              <a:buAutoNum type="arabicPeriod"/>
            </a:pPr>
            <a:r>
              <a:rPr lang="en-US">
                <a:solidFill>
                  <a:schemeClr val="bg1"/>
                </a:solidFill>
              </a:rPr>
              <a:t>Whole grains (all kinds)</a:t>
            </a:r>
          </a:p>
          <a:p>
            <a:pPr marL="609600" indent="-609600">
              <a:buFontTx/>
              <a:buAutoNum type="arabicPeriod"/>
            </a:pPr>
            <a:r>
              <a:rPr lang="en-US">
                <a:solidFill>
                  <a:schemeClr val="bg1"/>
                </a:solidFill>
              </a:rPr>
              <a:t>Beans and bean products (all kinds)</a:t>
            </a:r>
          </a:p>
          <a:p>
            <a:pPr marL="609600" indent="-609600">
              <a:buFontTx/>
              <a:buAutoNum type="arabicPeriod"/>
            </a:pPr>
            <a:r>
              <a:rPr lang="en-US">
                <a:solidFill>
                  <a:schemeClr val="bg1"/>
                </a:solidFill>
              </a:rPr>
              <a:t>Vegetables (all kinds)</a:t>
            </a:r>
          </a:p>
          <a:p>
            <a:pPr marL="609600" indent="-609600">
              <a:buFontTx/>
              <a:buAutoNum type="arabicPeriod"/>
            </a:pPr>
            <a:r>
              <a:rPr lang="en-US">
                <a:solidFill>
                  <a:schemeClr val="bg1"/>
                </a:solidFill>
              </a:rPr>
              <a:t>Sea Vegetables (all kinds)</a:t>
            </a:r>
          </a:p>
          <a:p>
            <a:pPr marL="609600" indent="-609600">
              <a:buFontTx/>
              <a:buAutoNum type="arabicPeriod"/>
            </a:pPr>
            <a:r>
              <a:rPr lang="en-US">
                <a:solidFill>
                  <a:schemeClr val="bg1"/>
                </a:solidFill>
              </a:rPr>
              <a:t>Fermented foods</a:t>
            </a:r>
          </a:p>
          <a:p>
            <a:pPr marL="609600" indent="-609600">
              <a:buFontTx/>
              <a:buAutoNum type="arabicPeriod"/>
            </a:pPr>
            <a:r>
              <a:rPr lang="en-US">
                <a:solidFill>
                  <a:schemeClr val="bg1"/>
                </a:solidFill>
              </a:rPr>
              <a:t>Fish and seafood</a:t>
            </a:r>
          </a:p>
          <a:p>
            <a:pPr marL="609600" indent="-609600">
              <a:buFontTx/>
              <a:buAutoNum type="arabicPeriod"/>
            </a:pPr>
            <a:r>
              <a:rPr lang="en-US">
                <a:solidFill>
                  <a:schemeClr val="bg1"/>
                </a:solidFill>
              </a:rPr>
              <a:t>Soups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114800"/>
          </a:xfrm>
        </p:spPr>
        <p:txBody>
          <a:bodyPr>
            <a:normAutofit fontScale="92500" lnSpcReduction="10000"/>
          </a:bodyPr>
          <a:lstStyle/>
          <a:p>
            <a:pPr algn="ctr">
              <a:buNone/>
            </a:pPr>
            <a:r>
              <a:rPr lang="en-US" dirty="0" smtClean="0">
                <a:solidFill>
                  <a:srgbClr val="FFFF00"/>
                </a:solidFill>
                <a:latin typeface="Times New Roman" pitchFamily="18" charset="0"/>
                <a:cs typeface="Times New Roman" pitchFamily="18" charset="0"/>
              </a:rPr>
              <a:t>Even with the exclusion of meat, dairy and processed foods, a restrictive macrobiotic approach is at least as varied, if not more so.  </a:t>
            </a:r>
          </a:p>
          <a:p>
            <a:pPr algn="ctr">
              <a:buNone/>
            </a:pPr>
            <a:endParaRPr lang="en-US" dirty="0">
              <a:solidFill>
                <a:srgbClr val="FFFF00"/>
              </a:solidFill>
              <a:latin typeface="Times New Roman" pitchFamily="18" charset="0"/>
              <a:cs typeface="Times New Roman" pitchFamily="18" charset="0"/>
            </a:endParaRPr>
          </a:p>
          <a:p>
            <a:pPr algn="ctr">
              <a:buNone/>
            </a:pPr>
            <a:r>
              <a:rPr lang="en-US" dirty="0" smtClean="0">
                <a:solidFill>
                  <a:srgbClr val="FFFF00"/>
                </a:solidFill>
                <a:latin typeface="Times New Roman" pitchFamily="18" charset="0"/>
                <a:cs typeface="Times New Roman" pitchFamily="18" charset="0"/>
              </a:rPr>
              <a:t>Indeed, there are no limits to what you can eat </a:t>
            </a:r>
            <a:r>
              <a:rPr lang="en-US" dirty="0" err="1" smtClean="0">
                <a:solidFill>
                  <a:srgbClr val="FFFF00"/>
                </a:solidFill>
                <a:latin typeface="Times New Roman" pitchFamily="18" charset="0"/>
                <a:cs typeface="Times New Roman" pitchFamily="18" charset="0"/>
              </a:rPr>
              <a:t>macrobiotically</a:t>
            </a:r>
            <a:r>
              <a:rPr lang="en-US" dirty="0" smtClean="0">
                <a:solidFill>
                  <a:srgbClr val="FFFF00"/>
                </a:solidFill>
                <a:latin typeface="Times New Roman" pitchFamily="18" charset="0"/>
                <a:cs typeface="Times New Roman" pitchFamily="18" charset="0"/>
              </a:rPr>
              <a:t>.  It is a matter of proportion, circumstance and personal choice.  Macrobiotics is not about what you eat, but is about what happens when you eat.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Except where noted © 2004 Phiya Kushi All Rights Reserved d</a:t>
            </a:r>
          </a:p>
        </p:txBody>
      </p:sp>
      <p:sp>
        <p:nvSpPr>
          <p:cNvPr id="377858" name="Rectangle 1026"/>
          <p:cNvSpPr>
            <a:spLocks noGrp="1" noChangeArrowheads="1"/>
          </p:cNvSpPr>
          <p:nvPr>
            <p:ph type="title"/>
          </p:nvPr>
        </p:nvSpPr>
        <p:spPr/>
        <p:txBody>
          <a:bodyPr>
            <a:normAutofit fontScale="90000"/>
          </a:bodyPr>
          <a:lstStyle/>
          <a:p>
            <a:r>
              <a:rPr lang="en-US">
                <a:solidFill>
                  <a:srgbClr val="FFFF00"/>
                </a:solidFill>
              </a:rPr>
              <a:t>Basic Dietary Variations</a:t>
            </a:r>
            <a:br>
              <a:rPr lang="en-US">
                <a:solidFill>
                  <a:srgbClr val="FFFF00"/>
                </a:solidFill>
              </a:rPr>
            </a:br>
            <a:r>
              <a:rPr lang="en-US">
                <a:solidFill>
                  <a:srgbClr val="FFFF00"/>
                </a:solidFill>
              </a:rPr>
              <a:t>according to need and lifestyle</a:t>
            </a:r>
          </a:p>
        </p:txBody>
      </p:sp>
      <p:sp>
        <p:nvSpPr>
          <p:cNvPr id="377859" name="Rectangle 1027"/>
          <p:cNvSpPr>
            <a:spLocks noGrp="1" noChangeArrowheads="1"/>
          </p:cNvSpPr>
          <p:nvPr>
            <p:ph type="body" idx="1"/>
          </p:nvPr>
        </p:nvSpPr>
        <p:spPr>
          <a:xfrm>
            <a:off x="838200" y="2209800"/>
            <a:ext cx="7543800" cy="3352800"/>
          </a:xfrm>
        </p:spPr>
        <p:txBody>
          <a:bodyPr/>
          <a:lstStyle/>
          <a:p>
            <a:pPr marL="609600" indent="-609600">
              <a:buFontTx/>
              <a:buAutoNum type="arabicPeriod"/>
            </a:pPr>
            <a:r>
              <a:rPr lang="en-US">
                <a:solidFill>
                  <a:schemeClr val="bg1"/>
                </a:solidFill>
              </a:rPr>
              <a:t>Healing/mild – for recovering persons</a:t>
            </a:r>
          </a:p>
          <a:p>
            <a:pPr marL="609600" indent="-609600">
              <a:buFontTx/>
              <a:buAutoNum type="arabicPeriod"/>
            </a:pPr>
            <a:r>
              <a:rPr lang="en-US">
                <a:solidFill>
                  <a:schemeClr val="bg1"/>
                </a:solidFill>
              </a:rPr>
              <a:t>Basic/Normal – for most people</a:t>
            </a:r>
          </a:p>
          <a:p>
            <a:pPr marL="609600" indent="-609600">
              <a:buFontTx/>
              <a:buAutoNum type="arabicPeriod"/>
            </a:pPr>
            <a:r>
              <a:rPr lang="en-US">
                <a:solidFill>
                  <a:schemeClr val="bg1"/>
                </a:solidFill>
              </a:rPr>
              <a:t>Healthy/Active – for strong, healthy persons with an active lifestyle</a:t>
            </a:r>
          </a:p>
          <a:p>
            <a:pPr marL="609600" indent="-609600">
              <a:buFontTx/>
              <a:buAutoNum type="arabicPeriod"/>
            </a:pPr>
            <a:r>
              <a:rPr lang="en-US">
                <a:solidFill>
                  <a:schemeClr val="bg1"/>
                </a:solidFill>
              </a:rPr>
              <a:t>Unhealthy – what most people eat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7858"/>
                                        </p:tgtEl>
                                        <p:attrNameLst>
                                          <p:attrName>style.visibility</p:attrName>
                                        </p:attrNameLst>
                                      </p:cBhvr>
                                      <p:to>
                                        <p:strVal val="visible"/>
                                      </p:to>
                                    </p:set>
                                    <p:animEffect transition="in" filter="dissolve">
                                      <p:cBhvr>
                                        <p:cTn id="7" dur="500"/>
                                        <p:tgtEl>
                                          <p:spTgt spid="3778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7859">
                                            <p:txEl>
                                              <p:pRg st="0" end="0"/>
                                            </p:txEl>
                                          </p:spTgt>
                                        </p:tgtEl>
                                        <p:attrNameLst>
                                          <p:attrName>style.visibility</p:attrName>
                                        </p:attrNameLst>
                                      </p:cBhvr>
                                      <p:to>
                                        <p:strVal val="visible"/>
                                      </p:to>
                                    </p:set>
                                    <p:anim calcmode="lin" valueType="num">
                                      <p:cBhvr additive="base">
                                        <p:cTn id="12" dur="5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7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77859">
                                            <p:txEl>
                                              <p:pRg st="1" end="1"/>
                                            </p:txEl>
                                          </p:spTgt>
                                        </p:tgtEl>
                                        <p:attrNameLst>
                                          <p:attrName>style.visibility</p:attrName>
                                        </p:attrNameLst>
                                      </p:cBhvr>
                                      <p:to>
                                        <p:strVal val="visible"/>
                                      </p:to>
                                    </p:set>
                                    <p:anim calcmode="lin" valueType="num">
                                      <p:cBhvr additive="base">
                                        <p:cTn id="18" dur="500" fill="hold"/>
                                        <p:tgtEl>
                                          <p:spTgt spid="37785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7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77859">
                                            <p:txEl>
                                              <p:pRg st="2" end="2"/>
                                            </p:txEl>
                                          </p:spTgt>
                                        </p:tgtEl>
                                        <p:attrNameLst>
                                          <p:attrName>style.visibility</p:attrName>
                                        </p:attrNameLst>
                                      </p:cBhvr>
                                      <p:to>
                                        <p:strVal val="visible"/>
                                      </p:to>
                                    </p:set>
                                    <p:anim calcmode="lin" valueType="num">
                                      <p:cBhvr additive="base">
                                        <p:cTn id="24" dur="5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77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77859">
                                            <p:txEl>
                                              <p:pRg st="3" end="3"/>
                                            </p:txEl>
                                          </p:spTgt>
                                        </p:tgtEl>
                                        <p:attrNameLst>
                                          <p:attrName>style.visibility</p:attrName>
                                        </p:attrNameLst>
                                      </p:cBhvr>
                                      <p:to>
                                        <p:strVal val="visible"/>
                                      </p:to>
                                    </p:set>
                                    <p:anim calcmode="lin" valueType="num">
                                      <p:cBhvr additive="base">
                                        <p:cTn id="30" dur="500" fill="hold"/>
                                        <p:tgtEl>
                                          <p:spTgt spid="37785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778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autoUpdateAnimBg="0"/>
      <p:bldP spid="37785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2" name="Rectangle 2"/>
          <p:cNvSpPr>
            <a:spLocks noGrp="1" noChangeArrowheads="1"/>
          </p:cNvSpPr>
          <p:nvPr>
            <p:ph type="ctrTitle"/>
          </p:nvPr>
        </p:nvSpPr>
        <p:spPr>
          <a:xfrm>
            <a:off x="685800" y="533400"/>
            <a:ext cx="7772400" cy="1143000"/>
          </a:xfrm>
        </p:spPr>
        <p:txBody>
          <a:bodyPr/>
          <a:lstStyle/>
          <a:p>
            <a:r>
              <a:rPr lang="en-US">
                <a:solidFill>
                  <a:srgbClr val="FFFF00"/>
                </a:solidFill>
              </a:rPr>
              <a:t>Basic Yin/Yang Food Correlation</a:t>
            </a:r>
          </a:p>
        </p:txBody>
      </p:sp>
      <p:sp>
        <p:nvSpPr>
          <p:cNvPr id="378883" name="Text Box 3"/>
          <p:cNvSpPr txBox="1">
            <a:spLocks noChangeArrowheads="1"/>
          </p:cNvSpPr>
          <p:nvPr/>
        </p:nvSpPr>
        <p:spPr bwMode="auto">
          <a:xfrm>
            <a:off x="3505200" y="3048000"/>
            <a:ext cx="2079625" cy="822325"/>
          </a:xfrm>
          <a:prstGeom prst="rect">
            <a:avLst/>
          </a:prstGeom>
          <a:noFill/>
          <a:ln w="9525">
            <a:noFill/>
            <a:miter lim="800000"/>
            <a:headEnd/>
            <a:tailEnd/>
          </a:ln>
          <a:effectLst/>
        </p:spPr>
        <p:txBody>
          <a:bodyPr>
            <a:spAutoFit/>
          </a:bodyPr>
          <a:lstStyle/>
          <a:p>
            <a:pPr algn="ctr"/>
            <a:r>
              <a:rPr lang="en-US">
                <a:solidFill>
                  <a:srgbClr val="FFFF00"/>
                </a:solidFill>
              </a:rPr>
              <a:t>Whole Grains</a:t>
            </a:r>
          </a:p>
          <a:p>
            <a:pPr algn="ctr"/>
            <a:r>
              <a:rPr lang="en-US">
                <a:solidFill>
                  <a:srgbClr val="FFFF00"/>
                </a:solidFill>
              </a:rPr>
              <a:t>Beans, Veggies</a:t>
            </a:r>
          </a:p>
        </p:txBody>
      </p:sp>
      <p:sp>
        <p:nvSpPr>
          <p:cNvPr id="378884" name="Line 4"/>
          <p:cNvSpPr>
            <a:spLocks noChangeShapeType="1"/>
          </p:cNvSpPr>
          <p:nvPr/>
        </p:nvSpPr>
        <p:spPr bwMode="auto">
          <a:xfrm>
            <a:off x="1692275" y="4724400"/>
            <a:ext cx="5943600" cy="0"/>
          </a:xfrm>
          <a:prstGeom prst="line">
            <a:avLst/>
          </a:prstGeom>
          <a:noFill/>
          <a:ln w="38100">
            <a:solidFill>
              <a:srgbClr val="FFFF00"/>
            </a:solidFill>
            <a:round/>
            <a:headEnd type="triangle" w="med" len="med"/>
            <a:tailEnd type="triangle" w="med" len="med"/>
          </a:ln>
          <a:effectLst/>
        </p:spPr>
        <p:txBody>
          <a:bodyPr/>
          <a:lstStyle/>
          <a:p>
            <a:endParaRPr lang="en-US"/>
          </a:p>
        </p:txBody>
      </p:sp>
      <p:sp>
        <p:nvSpPr>
          <p:cNvPr id="378885" name="Line 5"/>
          <p:cNvSpPr>
            <a:spLocks noChangeShapeType="1"/>
          </p:cNvSpPr>
          <p:nvPr/>
        </p:nvSpPr>
        <p:spPr bwMode="auto">
          <a:xfrm>
            <a:off x="4587875" y="4419600"/>
            <a:ext cx="0" cy="533400"/>
          </a:xfrm>
          <a:prstGeom prst="line">
            <a:avLst/>
          </a:prstGeom>
          <a:noFill/>
          <a:ln w="38100">
            <a:solidFill>
              <a:srgbClr val="FFFF00"/>
            </a:solidFill>
            <a:round/>
            <a:headEnd/>
            <a:tailEnd/>
          </a:ln>
          <a:effectLst/>
        </p:spPr>
        <p:txBody>
          <a:bodyPr/>
          <a:lstStyle/>
          <a:p>
            <a:endParaRPr lang="en-US"/>
          </a:p>
        </p:txBody>
      </p:sp>
      <p:sp>
        <p:nvSpPr>
          <p:cNvPr id="378886" name="Text Box 6"/>
          <p:cNvSpPr txBox="1">
            <a:spLocks noChangeArrowheads="1"/>
          </p:cNvSpPr>
          <p:nvPr/>
        </p:nvSpPr>
        <p:spPr bwMode="auto">
          <a:xfrm>
            <a:off x="1447800" y="4156075"/>
            <a:ext cx="844550" cy="457200"/>
          </a:xfrm>
          <a:prstGeom prst="rect">
            <a:avLst/>
          </a:prstGeom>
          <a:noFill/>
          <a:ln w="9525">
            <a:noFill/>
            <a:miter lim="800000"/>
            <a:headEnd/>
            <a:tailEnd/>
          </a:ln>
          <a:effectLst/>
        </p:spPr>
        <p:txBody>
          <a:bodyPr wrap="none">
            <a:spAutoFit/>
          </a:bodyPr>
          <a:lstStyle/>
          <a:p>
            <a:r>
              <a:rPr lang="en-US">
                <a:solidFill>
                  <a:schemeClr val="bg1"/>
                </a:solidFill>
              </a:rPr>
              <a:t>Yang</a:t>
            </a:r>
          </a:p>
        </p:txBody>
      </p:sp>
      <p:sp>
        <p:nvSpPr>
          <p:cNvPr id="378887" name="Text Box 7"/>
          <p:cNvSpPr txBox="1">
            <a:spLocks noChangeArrowheads="1"/>
          </p:cNvSpPr>
          <p:nvPr/>
        </p:nvSpPr>
        <p:spPr bwMode="auto">
          <a:xfrm>
            <a:off x="7102475" y="4114800"/>
            <a:ext cx="641350" cy="457200"/>
          </a:xfrm>
          <a:prstGeom prst="rect">
            <a:avLst/>
          </a:prstGeom>
          <a:noFill/>
          <a:ln w="9525">
            <a:noFill/>
            <a:miter lim="800000"/>
            <a:headEnd/>
            <a:tailEnd/>
          </a:ln>
          <a:effectLst/>
        </p:spPr>
        <p:txBody>
          <a:bodyPr wrap="none">
            <a:spAutoFit/>
          </a:bodyPr>
          <a:lstStyle/>
          <a:p>
            <a:r>
              <a:rPr lang="en-US">
                <a:solidFill>
                  <a:schemeClr val="bg1"/>
                </a:solidFill>
              </a:rPr>
              <a:t>Yin</a:t>
            </a:r>
          </a:p>
        </p:txBody>
      </p:sp>
      <p:sp>
        <p:nvSpPr>
          <p:cNvPr id="378888" name="Text Box 8"/>
          <p:cNvSpPr txBox="1">
            <a:spLocks noChangeArrowheads="1"/>
          </p:cNvSpPr>
          <p:nvPr/>
        </p:nvSpPr>
        <p:spPr bwMode="auto">
          <a:xfrm>
            <a:off x="1219200" y="3048000"/>
            <a:ext cx="1219200" cy="822325"/>
          </a:xfrm>
          <a:prstGeom prst="rect">
            <a:avLst/>
          </a:prstGeom>
          <a:noFill/>
          <a:ln w="9525">
            <a:noFill/>
            <a:miter lim="800000"/>
            <a:headEnd/>
            <a:tailEnd/>
          </a:ln>
          <a:effectLst/>
        </p:spPr>
        <p:txBody>
          <a:bodyPr>
            <a:spAutoFit/>
          </a:bodyPr>
          <a:lstStyle/>
          <a:p>
            <a:pPr algn="ctr"/>
            <a:r>
              <a:rPr lang="en-US">
                <a:solidFill>
                  <a:srgbClr val="FFFF00"/>
                </a:solidFill>
              </a:rPr>
              <a:t>Salt, Animal</a:t>
            </a:r>
          </a:p>
        </p:txBody>
      </p:sp>
      <p:sp>
        <p:nvSpPr>
          <p:cNvPr id="378889" name="Text Box 9"/>
          <p:cNvSpPr txBox="1">
            <a:spLocks noChangeArrowheads="1"/>
          </p:cNvSpPr>
          <p:nvPr/>
        </p:nvSpPr>
        <p:spPr bwMode="auto">
          <a:xfrm>
            <a:off x="2438400" y="1447800"/>
            <a:ext cx="4341813" cy="457200"/>
          </a:xfrm>
          <a:prstGeom prst="rect">
            <a:avLst/>
          </a:prstGeom>
          <a:noFill/>
          <a:ln w="9525">
            <a:noFill/>
            <a:miter lim="800000"/>
            <a:headEnd/>
            <a:tailEnd/>
          </a:ln>
          <a:effectLst/>
        </p:spPr>
        <p:txBody>
          <a:bodyPr wrap="none">
            <a:spAutoFit/>
          </a:bodyPr>
          <a:lstStyle/>
          <a:p>
            <a:r>
              <a:rPr lang="en-US" i="1">
                <a:solidFill>
                  <a:schemeClr val="bg1"/>
                </a:solidFill>
              </a:rPr>
              <a:t>Yin = Foods that cause expansion</a:t>
            </a:r>
          </a:p>
        </p:txBody>
      </p:sp>
      <p:sp>
        <p:nvSpPr>
          <p:cNvPr id="378890" name="Text Box 10"/>
          <p:cNvSpPr txBox="1">
            <a:spLocks noChangeArrowheads="1"/>
          </p:cNvSpPr>
          <p:nvPr/>
        </p:nvSpPr>
        <p:spPr bwMode="auto">
          <a:xfrm>
            <a:off x="2209800" y="1981200"/>
            <a:ext cx="4730750" cy="457200"/>
          </a:xfrm>
          <a:prstGeom prst="rect">
            <a:avLst/>
          </a:prstGeom>
          <a:noFill/>
          <a:ln w="9525">
            <a:noFill/>
            <a:miter lim="800000"/>
            <a:headEnd/>
            <a:tailEnd/>
          </a:ln>
          <a:effectLst/>
        </p:spPr>
        <p:txBody>
          <a:bodyPr wrap="none">
            <a:spAutoFit/>
          </a:bodyPr>
          <a:lstStyle/>
          <a:p>
            <a:r>
              <a:rPr lang="en-US" i="1">
                <a:solidFill>
                  <a:schemeClr val="bg1"/>
                </a:solidFill>
              </a:rPr>
              <a:t>Yang = Foods that cause contraction</a:t>
            </a:r>
          </a:p>
        </p:txBody>
      </p:sp>
      <p:sp>
        <p:nvSpPr>
          <p:cNvPr id="378891" name="Text Box 11"/>
          <p:cNvSpPr txBox="1">
            <a:spLocks noChangeArrowheads="1"/>
          </p:cNvSpPr>
          <p:nvPr/>
        </p:nvSpPr>
        <p:spPr bwMode="auto">
          <a:xfrm>
            <a:off x="6553200" y="3124200"/>
            <a:ext cx="1219200" cy="822325"/>
          </a:xfrm>
          <a:prstGeom prst="rect">
            <a:avLst/>
          </a:prstGeom>
          <a:noFill/>
          <a:ln w="9525">
            <a:noFill/>
            <a:miter lim="800000"/>
            <a:headEnd/>
            <a:tailEnd/>
          </a:ln>
          <a:effectLst/>
        </p:spPr>
        <p:txBody>
          <a:bodyPr>
            <a:spAutoFit/>
          </a:bodyPr>
          <a:lstStyle/>
          <a:p>
            <a:pPr algn="ctr">
              <a:spcBef>
                <a:spcPct val="50000"/>
              </a:spcBef>
            </a:pPr>
            <a:r>
              <a:rPr lang="en-US">
                <a:solidFill>
                  <a:srgbClr val="FFFF00"/>
                </a:solidFill>
              </a:rPr>
              <a:t>Sugar, Fruit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882"/>
                                        </p:tgtEl>
                                        <p:attrNameLst>
                                          <p:attrName>style.visibility</p:attrName>
                                        </p:attrNameLst>
                                      </p:cBhvr>
                                      <p:to>
                                        <p:strVal val="visible"/>
                                      </p:to>
                                    </p:set>
                                    <p:animEffect transition="in" filter="dissolve">
                                      <p:cBhvr>
                                        <p:cTn id="7" dur="500"/>
                                        <p:tgtEl>
                                          <p:spTgt spid="37888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889"/>
                                        </p:tgtEl>
                                        <p:attrNameLst>
                                          <p:attrName>style.visibility</p:attrName>
                                        </p:attrNameLst>
                                      </p:cBhvr>
                                      <p:to>
                                        <p:strVal val="visible"/>
                                      </p:to>
                                    </p:set>
                                    <p:animEffect transition="in" filter="dissolve">
                                      <p:cBhvr>
                                        <p:cTn id="11" dur="500"/>
                                        <p:tgtEl>
                                          <p:spTgt spid="37888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78890"/>
                                        </p:tgtEl>
                                        <p:attrNameLst>
                                          <p:attrName>style.visibility</p:attrName>
                                        </p:attrNameLst>
                                      </p:cBhvr>
                                      <p:to>
                                        <p:strVal val="visible"/>
                                      </p:to>
                                    </p:set>
                                    <p:animEffect transition="in" filter="dissolve">
                                      <p:cBhvr>
                                        <p:cTn id="15" dur="500"/>
                                        <p:tgtEl>
                                          <p:spTgt spid="37889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78888"/>
                                        </p:tgtEl>
                                        <p:attrNameLst>
                                          <p:attrName>style.visibility</p:attrName>
                                        </p:attrNameLst>
                                      </p:cBhvr>
                                      <p:to>
                                        <p:strVal val="visible"/>
                                      </p:to>
                                    </p:set>
                                    <p:animEffect transition="in" filter="dissolve">
                                      <p:cBhvr>
                                        <p:cTn id="19" dur="500"/>
                                        <p:tgtEl>
                                          <p:spTgt spid="378888"/>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78883"/>
                                        </p:tgtEl>
                                        <p:attrNameLst>
                                          <p:attrName>style.visibility</p:attrName>
                                        </p:attrNameLst>
                                      </p:cBhvr>
                                      <p:to>
                                        <p:strVal val="visible"/>
                                      </p:to>
                                    </p:set>
                                    <p:animEffect transition="in" filter="dissolve">
                                      <p:cBhvr>
                                        <p:cTn id="23" dur="500"/>
                                        <p:tgtEl>
                                          <p:spTgt spid="378883"/>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78891"/>
                                        </p:tgtEl>
                                        <p:attrNameLst>
                                          <p:attrName>style.visibility</p:attrName>
                                        </p:attrNameLst>
                                      </p:cBhvr>
                                      <p:to>
                                        <p:strVal val="visible"/>
                                      </p:to>
                                    </p:set>
                                    <p:animEffect transition="in" filter="dissolve">
                                      <p:cBhvr>
                                        <p:cTn id="27" dur="500"/>
                                        <p:tgtEl>
                                          <p:spTgt spid="378891"/>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78886"/>
                                        </p:tgtEl>
                                        <p:attrNameLst>
                                          <p:attrName>style.visibility</p:attrName>
                                        </p:attrNameLst>
                                      </p:cBhvr>
                                      <p:to>
                                        <p:strVal val="visible"/>
                                      </p:to>
                                    </p:set>
                                    <p:animEffect transition="in" filter="dissolve">
                                      <p:cBhvr>
                                        <p:cTn id="31" dur="500"/>
                                        <p:tgtEl>
                                          <p:spTgt spid="378886"/>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78887"/>
                                        </p:tgtEl>
                                        <p:attrNameLst>
                                          <p:attrName>style.visibility</p:attrName>
                                        </p:attrNameLst>
                                      </p:cBhvr>
                                      <p:to>
                                        <p:strVal val="visible"/>
                                      </p:to>
                                    </p:set>
                                    <p:animEffect transition="in" filter="dissolve">
                                      <p:cBhvr>
                                        <p:cTn id="35" dur="500"/>
                                        <p:tgtEl>
                                          <p:spTgt spid="378887"/>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378884"/>
                                        </p:tgtEl>
                                        <p:attrNameLst>
                                          <p:attrName>style.visibility</p:attrName>
                                        </p:attrNameLst>
                                      </p:cBhvr>
                                      <p:to>
                                        <p:strVal val="visible"/>
                                      </p:to>
                                    </p:set>
                                    <p:animEffect transition="in" filter="dissolve">
                                      <p:cBhvr>
                                        <p:cTn id="39" dur="500"/>
                                        <p:tgtEl>
                                          <p:spTgt spid="378884"/>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378885"/>
                                        </p:tgtEl>
                                        <p:attrNameLst>
                                          <p:attrName>style.visibility</p:attrName>
                                        </p:attrNameLst>
                                      </p:cBhvr>
                                      <p:to>
                                        <p:strVal val="visible"/>
                                      </p:to>
                                    </p:set>
                                    <p:animEffect transition="in" filter="dissolve">
                                      <p:cBhvr>
                                        <p:cTn id="43" dur="500"/>
                                        <p:tgtEl>
                                          <p:spTgt spid="378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2" grpId="0" autoUpdateAnimBg="0"/>
      <p:bldP spid="378883" grpId="0" autoUpdateAnimBg="0"/>
      <p:bldP spid="378884" grpId="0" animBg="1"/>
      <p:bldP spid="378885" grpId="0" animBg="1"/>
      <p:bldP spid="378886" grpId="0" autoUpdateAnimBg="0"/>
      <p:bldP spid="378887" grpId="0" autoUpdateAnimBg="0"/>
      <p:bldP spid="378888" grpId="0" autoUpdateAnimBg="0"/>
      <p:bldP spid="378889" grpId="0" autoUpdateAnimBg="0"/>
      <p:bldP spid="378890" grpId="0" autoUpdateAnimBg="0"/>
      <p:bldP spid="37889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a:t>Except where noted © 2004 Phiya Kushi All Rights Reserved d</a:t>
            </a:r>
          </a:p>
        </p:txBody>
      </p:sp>
      <p:sp>
        <p:nvSpPr>
          <p:cNvPr id="379906" name="Rectangle 2"/>
          <p:cNvSpPr>
            <a:spLocks noGrp="1" noChangeArrowheads="1"/>
          </p:cNvSpPr>
          <p:nvPr>
            <p:ph type="title"/>
          </p:nvPr>
        </p:nvSpPr>
        <p:spPr>
          <a:xfrm>
            <a:off x="685800" y="457200"/>
            <a:ext cx="7772400" cy="1295400"/>
          </a:xfrm>
        </p:spPr>
        <p:txBody>
          <a:bodyPr>
            <a:normAutofit fontScale="90000"/>
          </a:bodyPr>
          <a:lstStyle/>
          <a:p>
            <a:r>
              <a:rPr lang="en-US">
                <a:solidFill>
                  <a:srgbClr val="FFFF00"/>
                </a:solidFill>
              </a:rPr>
              <a:t>Yin/Yang correlation</a:t>
            </a:r>
            <a:br>
              <a:rPr lang="en-US">
                <a:solidFill>
                  <a:srgbClr val="FFFF00"/>
                </a:solidFill>
              </a:rPr>
            </a:br>
            <a:r>
              <a:rPr lang="en-US">
                <a:solidFill>
                  <a:srgbClr val="FFFF00"/>
                </a:solidFill>
              </a:rPr>
              <a:t>of Basic Dietary Variations</a:t>
            </a:r>
          </a:p>
        </p:txBody>
      </p:sp>
      <p:sp>
        <p:nvSpPr>
          <p:cNvPr id="379907" name="Rectangle 3"/>
          <p:cNvSpPr>
            <a:spLocks noGrp="1" noChangeArrowheads="1"/>
          </p:cNvSpPr>
          <p:nvPr>
            <p:ph type="body" idx="1"/>
          </p:nvPr>
        </p:nvSpPr>
        <p:spPr>
          <a:xfrm>
            <a:off x="685800" y="1981200"/>
            <a:ext cx="3124200" cy="609600"/>
          </a:xfrm>
        </p:spPr>
        <p:txBody>
          <a:bodyPr/>
          <a:lstStyle/>
          <a:p>
            <a:pPr marL="609600" indent="-609600">
              <a:buFontTx/>
              <a:buAutoNum type="arabicPeriod"/>
            </a:pPr>
            <a:r>
              <a:rPr lang="en-US">
                <a:solidFill>
                  <a:schemeClr val="bg1"/>
                </a:solidFill>
              </a:rPr>
              <a:t>Healing/Mild</a:t>
            </a:r>
          </a:p>
        </p:txBody>
      </p:sp>
      <p:grpSp>
        <p:nvGrpSpPr>
          <p:cNvPr id="2" name="Group 4"/>
          <p:cNvGrpSpPr>
            <a:grpSpLocks/>
          </p:cNvGrpSpPr>
          <p:nvPr/>
        </p:nvGrpSpPr>
        <p:grpSpPr bwMode="auto">
          <a:xfrm>
            <a:off x="1584325" y="2667000"/>
            <a:ext cx="6296025" cy="1447800"/>
            <a:chOff x="998" y="1680"/>
            <a:chExt cx="3966" cy="912"/>
          </a:xfrm>
        </p:grpSpPr>
        <p:grpSp>
          <p:nvGrpSpPr>
            <p:cNvPr id="3" name="Group 5"/>
            <p:cNvGrpSpPr>
              <a:grpSpLocks/>
            </p:cNvGrpSpPr>
            <p:nvPr/>
          </p:nvGrpSpPr>
          <p:grpSpPr bwMode="auto">
            <a:xfrm>
              <a:off x="998" y="1680"/>
              <a:ext cx="3966" cy="912"/>
              <a:chOff x="998" y="1680"/>
              <a:chExt cx="3966" cy="912"/>
            </a:xfrm>
          </p:grpSpPr>
          <p:sp>
            <p:nvSpPr>
              <p:cNvPr id="379910" name="Rectangle 6"/>
              <p:cNvSpPr>
                <a:spLocks noChangeArrowheads="1"/>
              </p:cNvSpPr>
              <p:nvPr/>
            </p:nvSpPr>
            <p:spPr bwMode="auto">
              <a:xfrm>
                <a:off x="2544" y="1680"/>
                <a:ext cx="864" cy="912"/>
              </a:xfrm>
              <a:prstGeom prst="rect">
                <a:avLst/>
              </a:prstGeom>
              <a:solidFill>
                <a:srgbClr val="002060"/>
              </a:solidFill>
              <a:ln w="9525">
                <a:solidFill>
                  <a:schemeClr val="tx1"/>
                </a:solidFill>
                <a:miter lim="800000"/>
                <a:headEnd/>
                <a:tailEnd/>
              </a:ln>
              <a:effectLst/>
            </p:spPr>
            <p:txBody>
              <a:bodyPr wrap="none" anchor="ctr"/>
              <a:lstStyle/>
              <a:p>
                <a:pPr algn="ctr"/>
                <a:endParaRPr lang="en-US"/>
              </a:p>
            </p:txBody>
          </p:sp>
          <p:sp>
            <p:nvSpPr>
              <p:cNvPr id="379911" name="Line 7"/>
              <p:cNvSpPr>
                <a:spLocks noChangeShapeType="1"/>
              </p:cNvSpPr>
              <p:nvPr/>
            </p:nvSpPr>
            <p:spPr bwMode="auto">
              <a:xfrm>
                <a:off x="1152" y="2160"/>
                <a:ext cx="3744" cy="0"/>
              </a:xfrm>
              <a:prstGeom prst="line">
                <a:avLst/>
              </a:prstGeom>
              <a:noFill/>
              <a:ln w="38100">
                <a:solidFill>
                  <a:srgbClr val="FFFF00"/>
                </a:solidFill>
                <a:round/>
                <a:headEnd type="triangle" w="med" len="med"/>
                <a:tailEnd type="triangle" w="med" len="med"/>
              </a:ln>
              <a:effectLst/>
            </p:spPr>
            <p:txBody>
              <a:bodyPr/>
              <a:lstStyle/>
              <a:p>
                <a:endParaRPr lang="en-US"/>
              </a:p>
            </p:txBody>
          </p:sp>
          <p:sp>
            <p:nvSpPr>
              <p:cNvPr id="379912" name="Line 8"/>
              <p:cNvSpPr>
                <a:spLocks noChangeShapeType="1"/>
              </p:cNvSpPr>
              <p:nvPr/>
            </p:nvSpPr>
            <p:spPr bwMode="auto">
              <a:xfrm>
                <a:off x="2976" y="1968"/>
                <a:ext cx="0" cy="336"/>
              </a:xfrm>
              <a:prstGeom prst="line">
                <a:avLst/>
              </a:prstGeom>
              <a:noFill/>
              <a:ln w="38100">
                <a:solidFill>
                  <a:srgbClr val="FFFF00"/>
                </a:solidFill>
                <a:round/>
                <a:headEnd/>
                <a:tailEnd/>
              </a:ln>
              <a:effectLst/>
            </p:spPr>
            <p:txBody>
              <a:bodyPr/>
              <a:lstStyle/>
              <a:p>
                <a:endParaRPr lang="en-US"/>
              </a:p>
            </p:txBody>
          </p:sp>
          <p:sp>
            <p:nvSpPr>
              <p:cNvPr id="379913" name="Text Box 9"/>
              <p:cNvSpPr txBox="1">
                <a:spLocks noChangeArrowheads="1"/>
              </p:cNvSpPr>
              <p:nvPr/>
            </p:nvSpPr>
            <p:spPr bwMode="auto">
              <a:xfrm>
                <a:off x="998" y="1802"/>
                <a:ext cx="532" cy="288"/>
              </a:xfrm>
              <a:prstGeom prst="rect">
                <a:avLst/>
              </a:prstGeom>
              <a:noFill/>
              <a:ln w="9525">
                <a:noFill/>
                <a:miter lim="800000"/>
                <a:headEnd/>
                <a:tailEnd/>
              </a:ln>
              <a:effectLst/>
            </p:spPr>
            <p:txBody>
              <a:bodyPr wrap="none">
                <a:spAutoFit/>
              </a:bodyPr>
              <a:lstStyle/>
              <a:p>
                <a:r>
                  <a:rPr lang="en-US">
                    <a:solidFill>
                      <a:schemeClr val="bg1"/>
                    </a:solidFill>
                  </a:rPr>
                  <a:t>Yang</a:t>
                </a:r>
              </a:p>
            </p:txBody>
          </p:sp>
          <p:sp>
            <p:nvSpPr>
              <p:cNvPr id="379914" name="Text Box 10"/>
              <p:cNvSpPr txBox="1">
                <a:spLocks noChangeArrowheads="1"/>
              </p:cNvSpPr>
              <p:nvPr/>
            </p:nvSpPr>
            <p:spPr bwMode="auto">
              <a:xfrm>
                <a:off x="4560" y="1776"/>
                <a:ext cx="404" cy="288"/>
              </a:xfrm>
              <a:prstGeom prst="rect">
                <a:avLst/>
              </a:prstGeom>
              <a:noFill/>
              <a:ln w="9525">
                <a:noFill/>
                <a:miter lim="800000"/>
                <a:headEnd/>
                <a:tailEnd/>
              </a:ln>
              <a:effectLst/>
            </p:spPr>
            <p:txBody>
              <a:bodyPr wrap="none">
                <a:spAutoFit/>
              </a:bodyPr>
              <a:lstStyle/>
              <a:p>
                <a:r>
                  <a:rPr lang="en-US">
                    <a:solidFill>
                      <a:schemeClr val="bg1"/>
                    </a:solidFill>
                  </a:rPr>
                  <a:t>Yin</a:t>
                </a:r>
              </a:p>
            </p:txBody>
          </p:sp>
        </p:grpSp>
        <p:sp>
          <p:nvSpPr>
            <p:cNvPr id="379915" name="Text Box 11"/>
            <p:cNvSpPr txBox="1">
              <a:spLocks noChangeArrowheads="1"/>
            </p:cNvSpPr>
            <p:nvPr/>
          </p:nvSpPr>
          <p:spPr bwMode="auto">
            <a:xfrm>
              <a:off x="2688" y="1680"/>
              <a:ext cx="606" cy="288"/>
            </a:xfrm>
            <a:prstGeom prst="rect">
              <a:avLst/>
            </a:prstGeom>
            <a:noFill/>
            <a:ln w="9525">
              <a:noFill/>
              <a:miter lim="800000"/>
              <a:headEnd/>
              <a:tailEnd/>
            </a:ln>
            <a:effectLst/>
          </p:spPr>
          <p:txBody>
            <a:bodyPr wrap="none">
              <a:spAutoFit/>
            </a:bodyPr>
            <a:lstStyle/>
            <a:p>
              <a:r>
                <a:rPr lang="en-US">
                  <a:solidFill>
                    <a:schemeClr val="bg1"/>
                  </a:solidFill>
                </a:rPr>
                <a:t>Range</a:t>
              </a:r>
            </a:p>
          </p:txBody>
        </p:sp>
      </p:grpSp>
      <p:grpSp>
        <p:nvGrpSpPr>
          <p:cNvPr id="4" name="Group 12"/>
          <p:cNvGrpSpPr>
            <a:grpSpLocks/>
          </p:cNvGrpSpPr>
          <p:nvPr/>
        </p:nvGrpSpPr>
        <p:grpSpPr bwMode="auto">
          <a:xfrm>
            <a:off x="762000" y="4114800"/>
            <a:ext cx="7134225" cy="2286000"/>
            <a:chOff x="480" y="2592"/>
            <a:chExt cx="4494" cy="1440"/>
          </a:xfrm>
        </p:grpSpPr>
        <p:sp>
          <p:nvSpPr>
            <p:cNvPr id="379917" name="Rectangle 13"/>
            <p:cNvSpPr>
              <a:spLocks noChangeArrowheads="1"/>
            </p:cNvSpPr>
            <p:nvPr/>
          </p:nvSpPr>
          <p:spPr bwMode="auto">
            <a:xfrm>
              <a:off x="2170" y="3120"/>
              <a:ext cx="1632" cy="912"/>
            </a:xfrm>
            <a:prstGeom prst="rect">
              <a:avLst/>
            </a:prstGeom>
            <a:solidFill>
              <a:srgbClr val="0070C0"/>
            </a:solidFill>
            <a:ln w="9525">
              <a:solidFill>
                <a:schemeClr val="tx1"/>
              </a:solidFill>
              <a:miter lim="800000"/>
              <a:headEnd/>
              <a:tailEnd/>
            </a:ln>
            <a:effectLst/>
          </p:spPr>
          <p:txBody>
            <a:bodyPr wrap="none" anchor="ctr"/>
            <a:lstStyle/>
            <a:p>
              <a:pPr algn="ctr"/>
              <a:endParaRPr lang="en-US"/>
            </a:p>
          </p:txBody>
        </p:sp>
        <p:sp>
          <p:nvSpPr>
            <p:cNvPr id="379918" name="Line 14"/>
            <p:cNvSpPr>
              <a:spLocks noChangeShapeType="1"/>
            </p:cNvSpPr>
            <p:nvPr/>
          </p:nvSpPr>
          <p:spPr bwMode="auto">
            <a:xfrm>
              <a:off x="1162" y="3600"/>
              <a:ext cx="3744" cy="0"/>
            </a:xfrm>
            <a:prstGeom prst="line">
              <a:avLst/>
            </a:prstGeom>
            <a:noFill/>
            <a:ln w="38100">
              <a:solidFill>
                <a:srgbClr val="FFFF00"/>
              </a:solidFill>
              <a:round/>
              <a:headEnd type="triangle" w="med" len="med"/>
              <a:tailEnd type="triangle" w="med" len="med"/>
            </a:ln>
            <a:effectLst/>
          </p:spPr>
          <p:txBody>
            <a:bodyPr/>
            <a:lstStyle/>
            <a:p>
              <a:endParaRPr lang="en-US"/>
            </a:p>
          </p:txBody>
        </p:sp>
        <p:sp>
          <p:nvSpPr>
            <p:cNvPr id="379919" name="Line 15"/>
            <p:cNvSpPr>
              <a:spLocks noChangeShapeType="1"/>
            </p:cNvSpPr>
            <p:nvPr/>
          </p:nvSpPr>
          <p:spPr bwMode="auto">
            <a:xfrm>
              <a:off x="2986" y="3408"/>
              <a:ext cx="0" cy="336"/>
            </a:xfrm>
            <a:prstGeom prst="line">
              <a:avLst/>
            </a:prstGeom>
            <a:noFill/>
            <a:ln w="38100">
              <a:solidFill>
                <a:srgbClr val="FFFF00"/>
              </a:solidFill>
              <a:round/>
              <a:headEnd/>
              <a:tailEnd/>
            </a:ln>
            <a:effectLst/>
          </p:spPr>
          <p:txBody>
            <a:bodyPr/>
            <a:lstStyle/>
            <a:p>
              <a:endParaRPr lang="en-US"/>
            </a:p>
          </p:txBody>
        </p:sp>
        <p:sp>
          <p:nvSpPr>
            <p:cNvPr id="379920" name="Text Box 16"/>
            <p:cNvSpPr txBox="1">
              <a:spLocks noChangeArrowheads="1"/>
            </p:cNvSpPr>
            <p:nvPr/>
          </p:nvSpPr>
          <p:spPr bwMode="auto">
            <a:xfrm>
              <a:off x="1008" y="3242"/>
              <a:ext cx="532" cy="288"/>
            </a:xfrm>
            <a:prstGeom prst="rect">
              <a:avLst/>
            </a:prstGeom>
            <a:noFill/>
            <a:ln w="9525">
              <a:noFill/>
              <a:miter lim="800000"/>
              <a:headEnd/>
              <a:tailEnd/>
            </a:ln>
            <a:effectLst/>
          </p:spPr>
          <p:txBody>
            <a:bodyPr wrap="none">
              <a:spAutoFit/>
            </a:bodyPr>
            <a:lstStyle/>
            <a:p>
              <a:r>
                <a:rPr lang="en-US">
                  <a:solidFill>
                    <a:schemeClr val="bg1"/>
                  </a:solidFill>
                </a:rPr>
                <a:t>Yang</a:t>
              </a:r>
            </a:p>
          </p:txBody>
        </p:sp>
        <p:sp>
          <p:nvSpPr>
            <p:cNvPr id="379921" name="Text Box 17"/>
            <p:cNvSpPr txBox="1">
              <a:spLocks noChangeArrowheads="1"/>
            </p:cNvSpPr>
            <p:nvPr/>
          </p:nvSpPr>
          <p:spPr bwMode="auto">
            <a:xfrm>
              <a:off x="4570" y="3216"/>
              <a:ext cx="404" cy="288"/>
            </a:xfrm>
            <a:prstGeom prst="rect">
              <a:avLst/>
            </a:prstGeom>
            <a:noFill/>
            <a:ln w="9525">
              <a:noFill/>
              <a:miter lim="800000"/>
              <a:headEnd/>
              <a:tailEnd/>
            </a:ln>
            <a:effectLst/>
          </p:spPr>
          <p:txBody>
            <a:bodyPr wrap="none">
              <a:spAutoFit/>
            </a:bodyPr>
            <a:lstStyle/>
            <a:p>
              <a:r>
                <a:rPr lang="en-US">
                  <a:solidFill>
                    <a:schemeClr val="bg1"/>
                  </a:solidFill>
                </a:rPr>
                <a:t>Yin</a:t>
              </a:r>
            </a:p>
          </p:txBody>
        </p:sp>
        <p:sp>
          <p:nvSpPr>
            <p:cNvPr id="379922" name="Text Box 18"/>
            <p:cNvSpPr txBox="1">
              <a:spLocks noChangeArrowheads="1"/>
            </p:cNvSpPr>
            <p:nvPr/>
          </p:nvSpPr>
          <p:spPr bwMode="auto">
            <a:xfrm>
              <a:off x="2698" y="3120"/>
              <a:ext cx="606" cy="288"/>
            </a:xfrm>
            <a:prstGeom prst="rect">
              <a:avLst/>
            </a:prstGeom>
            <a:noFill/>
            <a:ln w="9525">
              <a:noFill/>
              <a:miter lim="800000"/>
              <a:headEnd/>
              <a:tailEnd/>
            </a:ln>
            <a:effectLst/>
          </p:spPr>
          <p:txBody>
            <a:bodyPr wrap="none">
              <a:spAutoFit/>
            </a:bodyPr>
            <a:lstStyle/>
            <a:p>
              <a:r>
                <a:rPr lang="en-US">
                  <a:solidFill>
                    <a:schemeClr val="bg1"/>
                  </a:solidFill>
                </a:rPr>
                <a:t>Range</a:t>
              </a:r>
            </a:p>
          </p:txBody>
        </p:sp>
        <p:sp>
          <p:nvSpPr>
            <p:cNvPr id="379923" name="Rectangle 19"/>
            <p:cNvSpPr>
              <a:spLocks noChangeArrowheads="1"/>
            </p:cNvSpPr>
            <p:nvPr/>
          </p:nvSpPr>
          <p:spPr bwMode="auto">
            <a:xfrm>
              <a:off x="480" y="2592"/>
              <a:ext cx="1968" cy="384"/>
            </a:xfrm>
            <a:prstGeom prst="rect">
              <a:avLst/>
            </a:prstGeom>
            <a:noFill/>
            <a:ln w="9525">
              <a:noFill/>
              <a:miter lim="800000"/>
              <a:headEnd/>
              <a:tailEnd/>
            </a:ln>
            <a:effectLst/>
          </p:spPr>
          <p:txBody>
            <a:bodyPr/>
            <a:lstStyle/>
            <a:p>
              <a:pPr marL="609600" indent="-609600">
                <a:spcBef>
                  <a:spcPct val="20000"/>
                </a:spcBef>
              </a:pPr>
              <a:r>
                <a:rPr lang="en-US" sz="3200">
                  <a:solidFill>
                    <a:schemeClr val="bg1"/>
                  </a:solidFill>
                </a:rPr>
                <a:t>2.	Basic/Normal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9906"/>
                                        </p:tgtEl>
                                        <p:attrNameLst>
                                          <p:attrName>style.visibility</p:attrName>
                                        </p:attrNameLst>
                                      </p:cBhvr>
                                      <p:to>
                                        <p:strVal val="visible"/>
                                      </p:to>
                                    </p:set>
                                    <p:animEffect transition="in" filter="dissolve">
                                      <p:cBhvr>
                                        <p:cTn id="7" dur="500"/>
                                        <p:tgtEl>
                                          <p:spTgt spid="37990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9907">
                                            <p:txEl>
                                              <p:pRg st="0" end="0"/>
                                            </p:txEl>
                                          </p:spTgt>
                                        </p:tgtEl>
                                        <p:attrNameLst>
                                          <p:attrName>style.visibility</p:attrName>
                                        </p:attrNameLst>
                                      </p:cBhvr>
                                      <p:to>
                                        <p:strVal val="visible"/>
                                      </p:to>
                                    </p:set>
                                    <p:animEffect transition="in" filter="dissolve">
                                      <p:cBhvr>
                                        <p:cTn id="11" dur="500"/>
                                        <p:tgtEl>
                                          <p:spTgt spid="379907">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autoUpdateAnimBg="0"/>
      <p:bldP spid="379907"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r>
              <a:rPr lang="en-US"/>
              <a:t>Except where noted © 2004 Phiya Kushi All Rights Reserved d</a:t>
            </a:r>
          </a:p>
        </p:txBody>
      </p:sp>
      <p:sp>
        <p:nvSpPr>
          <p:cNvPr id="381954" name="Rectangle 2"/>
          <p:cNvSpPr>
            <a:spLocks noGrp="1" noChangeArrowheads="1"/>
          </p:cNvSpPr>
          <p:nvPr>
            <p:ph type="title"/>
          </p:nvPr>
        </p:nvSpPr>
        <p:spPr>
          <a:xfrm>
            <a:off x="685800" y="457200"/>
            <a:ext cx="7772400" cy="1143000"/>
          </a:xfrm>
        </p:spPr>
        <p:txBody>
          <a:bodyPr>
            <a:normAutofit fontScale="90000"/>
          </a:bodyPr>
          <a:lstStyle/>
          <a:p>
            <a:r>
              <a:rPr lang="en-US">
                <a:solidFill>
                  <a:srgbClr val="FFFF00"/>
                </a:solidFill>
              </a:rPr>
              <a:t>Yin/Yang correlation of Basic Dietary Variations (cont’d)</a:t>
            </a:r>
          </a:p>
        </p:txBody>
      </p:sp>
      <p:sp>
        <p:nvSpPr>
          <p:cNvPr id="381955" name="Rectangle 3"/>
          <p:cNvSpPr>
            <a:spLocks noGrp="1" noChangeArrowheads="1"/>
          </p:cNvSpPr>
          <p:nvPr>
            <p:ph type="body" idx="1"/>
          </p:nvPr>
        </p:nvSpPr>
        <p:spPr>
          <a:xfrm>
            <a:off x="685800" y="1905000"/>
            <a:ext cx="3733800" cy="609600"/>
          </a:xfrm>
        </p:spPr>
        <p:txBody>
          <a:bodyPr/>
          <a:lstStyle/>
          <a:p>
            <a:pPr marL="609600" indent="-609600">
              <a:buFontTx/>
              <a:buNone/>
            </a:pPr>
            <a:r>
              <a:rPr lang="en-US">
                <a:solidFill>
                  <a:schemeClr val="bg1"/>
                </a:solidFill>
              </a:rPr>
              <a:t>3.	Healthy/Active</a:t>
            </a:r>
          </a:p>
        </p:txBody>
      </p:sp>
      <p:grpSp>
        <p:nvGrpSpPr>
          <p:cNvPr id="2" name="Group 4"/>
          <p:cNvGrpSpPr>
            <a:grpSpLocks/>
          </p:cNvGrpSpPr>
          <p:nvPr/>
        </p:nvGrpSpPr>
        <p:grpSpPr bwMode="auto">
          <a:xfrm>
            <a:off x="1584325" y="2667000"/>
            <a:ext cx="6296025" cy="1447800"/>
            <a:chOff x="998" y="1680"/>
            <a:chExt cx="3966" cy="912"/>
          </a:xfrm>
        </p:grpSpPr>
        <p:sp>
          <p:nvSpPr>
            <p:cNvPr id="381957" name="Rectangle 5"/>
            <p:cNvSpPr>
              <a:spLocks noChangeArrowheads="1"/>
            </p:cNvSpPr>
            <p:nvPr/>
          </p:nvSpPr>
          <p:spPr bwMode="auto">
            <a:xfrm>
              <a:off x="4128" y="1680"/>
              <a:ext cx="240" cy="912"/>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81958" name="Rectangle 6"/>
            <p:cNvSpPr>
              <a:spLocks noChangeArrowheads="1"/>
            </p:cNvSpPr>
            <p:nvPr/>
          </p:nvSpPr>
          <p:spPr bwMode="auto">
            <a:xfrm>
              <a:off x="1632" y="1680"/>
              <a:ext cx="240" cy="912"/>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81959" name="Rectangle 7"/>
            <p:cNvSpPr>
              <a:spLocks noChangeArrowheads="1"/>
            </p:cNvSpPr>
            <p:nvPr/>
          </p:nvSpPr>
          <p:spPr bwMode="auto">
            <a:xfrm>
              <a:off x="1824" y="1680"/>
              <a:ext cx="2352" cy="912"/>
            </a:xfrm>
            <a:prstGeom prst="rect">
              <a:avLst/>
            </a:prstGeom>
            <a:solidFill>
              <a:srgbClr val="0070C0"/>
            </a:solidFill>
            <a:ln w="9525">
              <a:solidFill>
                <a:schemeClr val="tx1"/>
              </a:solidFill>
              <a:miter lim="800000"/>
              <a:headEnd/>
              <a:tailEnd/>
            </a:ln>
            <a:effectLst/>
          </p:spPr>
          <p:txBody>
            <a:bodyPr wrap="none" anchor="ctr"/>
            <a:lstStyle/>
            <a:p>
              <a:pPr algn="ctr"/>
              <a:endParaRPr lang="en-US"/>
            </a:p>
          </p:txBody>
        </p:sp>
        <p:sp>
          <p:nvSpPr>
            <p:cNvPr id="381960" name="Line 8"/>
            <p:cNvSpPr>
              <a:spLocks noChangeShapeType="1"/>
            </p:cNvSpPr>
            <p:nvPr/>
          </p:nvSpPr>
          <p:spPr bwMode="auto">
            <a:xfrm>
              <a:off x="1152" y="2160"/>
              <a:ext cx="3744" cy="0"/>
            </a:xfrm>
            <a:prstGeom prst="line">
              <a:avLst/>
            </a:prstGeom>
            <a:noFill/>
            <a:ln w="38100">
              <a:solidFill>
                <a:srgbClr val="FFFF00"/>
              </a:solidFill>
              <a:round/>
              <a:headEnd type="triangle" w="med" len="med"/>
              <a:tailEnd type="triangle" w="med" len="med"/>
            </a:ln>
            <a:effectLst/>
          </p:spPr>
          <p:txBody>
            <a:bodyPr/>
            <a:lstStyle/>
            <a:p>
              <a:endParaRPr lang="en-US"/>
            </a:p>
          </p:txBody>
        </p:sp>
        <p:sp>
          <p:nvSpPr>
            <p:cNvPr id="381961" name="Line 9"/>
            <p:cNvSpPr>
              <a:spLocks noChangeShapeType="1"/>
            </p:cNvSpPr>
            <p:nvPr/>
          </p:nvSpPr>
          <p:spPr bwMode="auto">
            <a:xfrm>
              <a:off x="2976" y="1968"/>
              <a:ext cx="0" cy="336"/>
            </a:xfrm>
            <a:prstGeom prst="line">
              <a:avLst/>
            </a:prstGeom>
            <a:noFill/>
            <a:ln w="38100">
              <a:solidFill>
                <a:srgbClr val="FFFF00"/>
              </a:solidFill>
              <a:round/>
              <a:headEnd/>
              <a:tailEnd/>
            </a:ln>
            <a:effectLst/>
          </p:spPr>
          <p:txBody>
            <a:bodyPr/>
            <a:lstStyle/>
            <a:p>
              <a:endParaRPr lang="en-US"/>
            </a:p>
          </p:txBody>
        </p:sp>
        <p:sp>
          <p:nvSpPr>
            <p:cNvPr id="381962" name="Text Box 10"/>
            <p:cNvSpPr txBox="1">
              <a:spLocks noChangeArrowheads="1"/>
            </p:cNvSpPr>
            <p:nvPr/>
          </p:nvSpPr>
          <p:spPr bwMode="auto">
            <a:xfrm>
              <a:off x="998" y="1802"/>
              <a:ext cx="532" cy="288"/>
            </a:xfrm>
            <a:prstGeom prst="rect">
              <a:avLst/>
            </a:prstGeom>
            <a:noFill/>
            <a:ln w="9525">
              <a:noFill/>
              <a:miter lim="800000"/>
              <a:headEnd/>
              <a:tailEnd/>
            </a:ln>
            <a:effectLst/>
          </p:spPr>
          <p:txBody>
            <a:bodyPr wrap="none">
              <a:spAutoFit/>
            </a:bodyPr>
            <a:lstStyle/>
            <a:p>
              <a:r>
                <a:rPr lang="en-US">
                  <a:solidFill>
                    <a:schemeClr val="bg1"/>
                  </a:solidFill>
                </a:rPr>
                <a:t>Yang</a:t>
              </a:r>
            </a:p>
          </p:txBody>
        </p:sp>
        <p:sp>
          <p:nvSpPr>
            <p:cNvPr id="381963" name="Text Box 11"/>
            <p:cNvSpPr txBox="1">
              <a:spLocks noChangeArrowheads="1"/>
            </p:cNvSpPr>
            <p:nvPr/>
          </p:nvSpPr>
          <p:spPr bwMode="auto">
            <a:xfrm>
              <a:off x="4560" y="1776"/>
              <a:ext cx="404" cy="288"/>
            </a:xfrm>
            <a:prstGeom prst="rect">
              <a:avLst/>
            </a:prstGeom>
            <a:noFill/>
            <a:ln w="9525">
              <a:noFill/>
              <a:miter lim="800000"/>
              <a:headEnd/>
              <a:tailEnd/>
            </a:ln>
            <a:effectLst/>
          </p:spPr>
          <p:txBody>
            <a:bodyPr wrap="none">
              <a:spAutoFit/>
            </a:bodyPr>
            <a:lstStyle/>
            <a:p>
              <a:r>
                <a:rPr lang="en-US">
                  <a:solidFill>
                    <a:schemeClr val="bg1"/>
                  </a:solidFill>
                </a:rPr>
                <a:t>Yin</a:t>
              </a:r>
            </a:p>
          </p:txBody>
        </p:sp>
        <p:sp>
          <p:nvSpPr>
            <p:cNvPr id="381964" name="Text Box 12"/>
            <p:cNvSpPr txBox="1">
              <a:spLocks noChangeArrowheads="1"/>
            </p:cNvSpPr>
            <p:nvPr/>
          </p:nvSpPr>
          <p:spPr bwMode="auto">
            <a:xfrm>
              <a:off x="2688" y="1680"/>
              <a:ext cx="606" cy="288"/>
            </a:xfrm>
            <a:prstGeom prst="rect">
              <a:avLst/>
            </a:prstGeom>
            <a:noFill/>
            <a:ln w="9525">
              <a:noFill/>
              <a:miter lim="800000"/>
              <a:headEnd/>
              <a:tailEnd/>
            </a:ln>
            <a:effectLst/>
          </p:spPr>
          <p:txBody>
            <a:bodyPr wrap="none">
              <a:spAutoFit/>
            </a:bodyPr>
            <a:lstStyle/>
            <a:p>
              <a:r>
                <a:rPr lang="en-US">
                  <a:solidFill>
                    <a:schemeClr val="bg1"/>
                  </a:solidFill>
                </a:rPr>
                <a:t>Range</a:t>
              </a:r>
            </a:p>
          </p:txBody>
        </p:sp>
      </p:grpSp>
      <p:grpSp>
        <p:nvGrpSpPr>
          <p:cNvPr id="3" name="Group 13"/>
          <p:cNvGrpSpPr>
            <a:grpSpLocks/>
          </p:cNvGrpSpPr>
          <p:nvPr/>
        </p:nvGrpSpPr>
        <p:grpSpPr bwMode="auto">
          <a:xfrm>
            <a:off x="762000" y="4114800"/>
            <a:ext cx="7391400" cy="2238375"/>
            <a:chOff x="480" y="2592"/>
            <a:chExt cx="4656" cy="1410"/>
          </a:xfrm>
        </p:grpSpPr>
        <p:sp>
          <p:nvSpPr>
            <p:cNvPr id="381966" name="Rectangle 14" descr="10%"/>
            <p:cNvSpPr>
              <a:spLocks noChangeArrowheads="1"/>
            </p:cNvSpPr>
            <p:nvPr/>
          </p:nvSpPr>
          <p:spPr bwMode="auto">
            <a:xfrm>
              <a:off x="1824" y="3072"/>
              <a:ext cx="2352" cy="912"/>
            </a:xfrm>
            <a:prstGeom prst="rect">
              <a:avLst/>
            </a:prstGeom>
            <a:pattFill prst="pct10">
              <a:fgClr>
                <a:schemeClr val="accent2"/>
              </a:fgClr>
              <a:bgClr>
                <a:schemeClr val="tx1"/>
              </a:bgClr>
            </a:pattFill>
            <a:ln w="9525">
              <a:solidFill>
                <a:schemeClr val="tx1"/>
              </a:solidFill>
              <a:miter lim="800000"/>
              <a:headEnd/>
              <a:tailEnd/>
            </a:ln>
            <a:effectLst/>
          </p:spPr>
          <p:txBody>
            <a:bodyPr wrap="none" anchor="ctr"/>
            <a:lstStyle/>
            <a:p>
              <a:pPr algn="ctr"/>
              <a:endParaRPr lang="en-US"/>
            </a:p>
          </p:txBody>
        </p:sp>
        <p:sp>
          <p:nvSpPr>
            <p:cNvPr id="381967" name="Rectangle 15"/>
            <p:cNvSpPr>
              <a:spLocks noChangeArrowheads="1"/>
            </p:cNvSpPr>
            <p:nvPr/>
          </p:nvSpPr>
          <p:spPr bwMode="auto">
            <a:xfrm>
              <a:off x="4176" y="3072"/>
              <a:ext cx="960" cy="912"/>
            </a:xfrm>
            <a:prstGeom prst="rect">
              <a:avLst/>
            </a:prstGeom>
            <a:solidFill>
              <a:srgbClr val="FF0000"/>
            </a:solidFill>
            <a:ln w="9525">
              <a:solidFill>
                <a:schemeClr val="tx1"/>
              </a:solidFill>
              <a:miter lim="800000"/>
              <a:headEnd/>
              <a:tailEnd/>
            </a:ln>
            <a:effectLst/>
          </p:spPr>
          <p:txBody>
            <a:bodyPr wrap="none" anchor="ctr"/>
            <a:lstStyle/>
            <a:p>
              <a:pPr algn="ctr"/>
              <a:endParaRPr lang="en-US"/>
            </a:p>
          </p:txBody>
        </p:sp>
        <p:sp>
          <p:nvSpPr>
            <p:cNvPr id="381968" name="Rectangle 16"/>
            <p:cNvSpPr>
              <a:spLocks noChangeArrowheads="1"/>
            </p:cNvSpPr>
            <p:nvPr/>
          </p:nvSpPr>
          <p:spPr bwMode="auto">
            <a:xfrm>
              <a:off x="912" y="3072"/>
              <a:ext cx="912" cy="912"/>
            </a:xfrm>
            <a:prstGeom prst="rect">
              <a:avLst/>
            </a:prstGeom>
            <a:solidFill>
              <a:srgbClr val="FF0000"/>
            </a:solidFill>
            <a:ln w="9525">
              <a:solidFill>
                <a:schemeClr val="tx1"/>
              </a:solidFill>
              <a:miter lim="800000"/>
              <a:headEnd/>
              <a:tailEnd/>
            </a:ln>
            <a:effectLst/>
          </p:spPr>
          <p:txBody>
            <a:bodyPr wrap="none" anchor="ctr"/>
            <a:lstStyle/>
            <a:p>
              <a:pPr algn="ctr"/>
              <a:endParaRPr lang="en-US"/>
            </a:p>
          </p:txBody>
        </p:sp>
        <p:sp>
          <p:nvSpPr>
            <p:cNvPr id="381969" name="Line 17"/>
            <p:cNvSpPr>
              <a:spLocks noChangeShapeType="1"/>
            </p:cNvSpPr>
            <p:nvPr/>
          </p:nvSpPr>
          <p:spPr bwMode="auto">
            <a:xfrm>
              <a:off x="1152" y="3600"/>
              <a:ext cx="3744" cy="0"/>
            </a:xfrm>
            <a:prstGeom prst="line">
              <a:avLst/>
            </a:prstGeom>
            <a:noFill/>
            <a:ln w="38100">
              <a:solidFill>
                <a:srgbClr val="FFFF00"/>
              </a:solidFill>
              <a:round/>
              <a:headEnd type="triangle" w="med" len="med"/>
              <a:tailEnd type="triangle" w="med" len="med"/>
            </a:ln>
            <a:effectLst/>
          </p:spPr>
          <p:txBody>
            <a:bodyPr/>
            <a:lstStyle/>
            <a:p>
              <a:endParaRPr lang="en-US"/>
            </a:p>
          </p:txBody>
        </p:sp>
        <p:sp>
          <p:nvSpPr>
            <p:cNvPr id="381970" name="Line 18"/>
            <p:cNvSpPr>
              <a:spLocks noChangeShapeType="1"/>
            </p:cNvSpPr>
            <p:nvPr/>
          </p:nvSpPr>
          <p:spPr bwMode="auto">
            <a:xfrm>
              <a:off x="2976" y="3408"/>
              <a:ext cx="0" cy="336"/>
            </a:xfrm>
            <a:prstGeom prst="line">
              <a:avLst/>
            </a:prstGeom>
            <a:noFill/>
            <a:ln w="38100">
              <a:solidFill>
                <a:srgbClr val="FFFF00"/>
              </a:solidFill>
              <a:round/>
              <a:headEnd/>
              <a:tailEnd/>
            </a:ln>
            <a:effectLst/>
          </p:spPr>
          <p:txBody>
            <a:bodyPr/>
            <a:lstStyle/>
            <a:p>
              <a:endParaRPr lang="en-US"/>
            </a:p>
          </p:txBody>
        </p:sp>
        <p:sp>
          <p:nvSpPr>
            <p:cNvPr id="381971" name="Text Box 19"/>
            <p:cNvSpPr txBox="1">
              <a:spLocks noChangeArrowheads="1"/>
            </p:cNvSpPr>
            <p:nvPr/>
          </p:nvSpPr>
          <p:spPr bwMode="auto">
            <a:xfrm>
              <a:off x="998" y="3242"/>
              <a:ext cx="532" cy="288"/>
            </a:xfrm>
            <a:prstGeom prst="rect">
              <a:avLst/>
            </a:prstGeom>
            <a:noFill/>
            <a:ln w="9525">
              <a:noFill/>
              <a:miter lim="800000"/>
              <a:headEnd/>
              <a:tailEnd/>
            </a:ln>
            <a:effectLst/>
          </p:spPr>
          <p:txBody>
            <a:bodyPr wrap="none">
              <a:spAutoFit/>
            </a:bodyPr>
            <a:lstStyle/>
            <a:p>
              <a:r>
                <a:rPr lang="en-US">
                  <a:solidFill>
                    <a:schemeClr val="bg1"/>
                  </a:solidFill>
                </a:rPr>
                <a:t>Yang</a:t>
              </a:r>
            </a:p>
          </p:txBody>
        </p:sp>
        <p:sp>
          <p:nvSpPr>
            <p:cNvPr id="381972" name="Text Box 20"/>
            <p:cNvSpPr txBox="1">
              <a:spLocks noChangeArrowheads="1"/>
            </p:cNvSpPr>
            <p:nvPr/>
          </p:nvSpPr>
          <p:spPr bwMode="auto">
            <a:xfrm>
              <a:off x="4560" y="3216"/>
              <a:ext cx="404" cy="288"/>
            </a:xfrm>
            <a:prstGeom prst="rect">
              <a:avLst/>
            </a:prstGeom>
            <a:noFill/>
            <a:ln w="9525">
              <a:noFill/>
              <a:miter lim="800000"/>
              <a:headEnd/>
              <a:tailEnd/>
            </a:ln>
            <a:effectLst/>
          </p:spPr>
          <p:txBody>
            <a:bodyPr wrap="none">
              <a:spAutoFit/>
            </a:bodyPr>
            <a:lstStyle/>
            <a:p>
              <a:r>
                <a:rPr lang="en-US">
                  <a:solidFill>
                    <a:schemeClr val="bg1"/>
                  </a:solidFill>
                </a:rPr>
                <a:t>Yin</a:t>
              </a:r>
            </a:p>
          </p:txBody>
        </p:sp>
        <p:sp>
          <p:nvSpPr>
            <p:cNvPr id="381973" name="Rectangle 21"/>
            <p:cNvSpPr>
              <a:spLocks noChangeArrowheads="1"/>
            </p:cNvSpPr>
            <p:nvPr/>
          </p:nvSpPr>
          <p:spPr bwMode="auto">
            <a:xfrm>
              <a:off x="480" y="2592"/>
              <a:ext cx="1503" cy="365"/>
            </a:xfrm>
            <a:prstGeom prst="rect">
              <a:avLst/>
            </a:prstGeom>
            <a:noFill/>
            <a:ln w="9525">
              <a:noFill/>
              <a:miter lim="800000"/>
              <a:headEnd/>
              <a:tailEnd/>
            </a:ln>
            <a:effectLst/>
          </p:spPr>
          <p:txBody>
            <a:bodyPr wrap="none">
              <a:spAutoFit/>
            </a:bodyPr>
            <a:lstStyle/>
            <a:p>
              <a:pPr>
                <a:spcBef>
                  <a:spcPct val="20000"/>
                </a:spcBef>
              </a:pPr>
              <a:r>
                <a:rPr lang="en-US" sz="3200">
                  <a:solidFill>
                    <a:schemeClr val="bg1"/>
                  </a:solidFill>
                </a:rPr>
                <a:t>4.  Unhealthy</a:t>
              </a:r>
            </a:p>
          </p:txBody>
        </p:sp>
        <p:sp>
          <p:nvSpPr>
            <p:cNvPr id="381974" name="Text Box 22"/>
            <p:cNvSpPr txBox="1">
              <a:spLocks noChangeArrowheads="1"/>
            </p:cNvSpPr>
            <p:nvPr/>
          </p:nvSpPr>
          <p:spPr bwMode="auto">
            <a:xfrm>
              <a:off x="1872" y="3024"/>
              <a:ext cx="2256" cy="978"/>
            </a:xfrm>
            <a:prstGeom prst="rect">
              <a:avLst/>
            </a:prstGeom>
            <a:noFill/>
            <a:ln w="9525">
              <a:noFill/>
              <a:miter lim="800000"/>
              <a:headEnd/>
              <a:tailEnd/>
            </a:ln>
            <a:effectLst/>
          </p:spPr>
          <p:txBody>
            <a:bodyPr>
              <a:spAutoFit/>
            </a:bodyPr>
            <a:lstStyle/>
            <a:p>
              <a:pPr algn="ctr"/>
              <a:r>
                <a:rPr lang="en-US">
                  <a:solidFill>
                    <a:schemeClr val="bg1"/>
                  </a:solidFill>
                </a:rPr>
                <a:t>Little or nothing in </a:t>
              </a:r>
            </a:p>
            <a:p>
              <a:pPr algn="ctr"/>
              <a:endParaRPr lang="en-US">
                <a:solidFill>
                  <a:schemeClr val="bg1"/>
                </a:solidFill>
              </a:endParaRPr>
            </a:p>
            <a:p>
              <a:pPr algn="ctr"/>
              <a:endParaRPr lang="en-US">
                <a:solidFill>
                  <a:schemeClr val="bg1"/>
                </a:solidFill>
              </a:endParaRPr>
            </a:p>
            <a:p>
              <a:pPr algn="ctr"/>
              <a:r>
                <a:rPr lang="en-US">
                  <a:solidFill>
                    <a:schemeClr val="bg1"/>
                  </a:solidFill>
                </a:rPr>
                <a:t>the middle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1954"/>
                                        </p:tgtEl>
                                        <p:attrNameLst>
                                          <p:attrName>style.visibility</p:attrName>
                                        </p:attrNameLst>
                                      </p:cBhvr>
                                      <p:to>
                                        <p:strVal val="visible"/>
                                      </p:to>
                                    </p:set>
                                    <p:animEffect transition="in" filter="dissolve">
                                      <p:cBhvr>
                                        <p:cTn id="7" dur="500"/>
                                        <p:tgtEl>
                                          <p:spTgt spid="38195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1955">
                                            <p:txEl>
                                              <p:pRg st="0" end="0"/>
                                            </p:txEl>
                                          </p:spTgt>
                                        </p:tgtEl>
                                        <p:attrNameLst>
                                          <p:attrName>style.visibility</p:attrName>
                                        </p:attrNameLst>
                                      </p:cBhvr>
                                      <p:to>
                                        <p:strVal val="visible"/>
                                      </p:to>
                                    </p:set>
                                    <p:animEffect transition="in" filter="dissolve">
                                      <p:cBhvr>
                                        <p:cTn id="11" dur="500"/>
                                        <p:tgtEl>
                                          <p:spTgt spid="381955">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autoUpdateAnimBg="0"/>
      <p:bldP spid="381955"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a:t>Except where noted © 2004 Phiya Kushi All Rights Reserved d</a:t>
            </a:r>
          </a:p>
        </p:txBody>
      </p:sp>
      <p:sp>
        <p:nvSpPr>
          <p:cNvPr id="384002" name="Rectangle 2"/>
          <p:cNvSpPr>
            <a:spLocks noGrp="1" noChangeArrowheads="1"/>
          </p:cNvSpPr>
          <p:nvPr>
            <p:ph type="title"/>
          </p:nvPr>
        </p:nvSpPr>
        <p:spPr>
          <a:xfrm>
            <a:off x="685800" y="609600"/>
            <a:ext cx="7772400" cy="1524000"/>
          </a:xfrm>
        </p:spPr>
        <p:txBody>
          <a:bodyPr/>
          <a:lstStyle/>
          <a:p>
            <a:r>
              <a:rPr lang="en-US">
                <a:solidFill>
                  <a:srgbClr val="FFFF00"/>
                </a:solidFill>
              </a:rPr>
              <a:t>Yin/Yang correlation of Basic Dietary Variations (Extreme)</a:t>
            </a:r>
          </a:p>
        </p:txBody>
      </p:sp>
      <p:sp>
        <p:nvSpPr>
          <p:cNvPr id="384003" name="Rectangle 3"/>
          <p:cNvSpPr>
            <a:spLocks noGrp="1" noChangeArrowheads="1"/>
          </p:cNvSpPr>
          <p:nvPr>
            <p:ph type="body" idx="1"/>
          </p:nvPr>
        </p:nvSpPr>
        <p:spPr>
          <a:xfrm>
            <a:off x="2133600" y="2514600"/>
            <a:ext cx="4953000" cy="609600"/>
          </a:xfrm>
        </p:spPr>
        <p:txBody>
          <a:bodyPr/>
          <a:lstStyle/>
          <a:p>
            <a:pPr marL="609600" indent="-609600" algn="ctr">
              <a:buFontTx/>
              <a:buNone/>
            </a:pPr>
            <a:r>
              <a:rPr lang="en-US">
                <a:solidFill>
                  <a:schemeClr val="bg1"/>
                </a:solidFill>
              </a:rPr>
              <a:t>Leading To Premature Death</a:t>
            </a:r>
          </a:p>
        </p:txBody>
      </p:sp>
      <p:grpSp>
        <p:nvGrpSpPr>
          <p:cNvPr id="2" name="Group 4"/>
          <p:cNvGrpSpPr>
            <a:grpSpLocks/>
          </p:cNvGrpSpPr>
          <p:nvPr/>
        </p:nvGrpSpPr>
        <p:grpSpPr bwMode="auto">
          <a:xfrm>
            <a:off x="381000" y="3352800"/>
            <a:ext cx="8412163" cy="1981200"/>
            <a:chOff x="240" y="2112"/>
            <a:chExt cx="5299" cy="1248"/>
          </a:xfrm>
        </p:grpSpPr>
        <p:sp>
          <p:nvSpPr>
            <p:cNvPr id="384005" name="Rectangle 5" descr="5%"/>
            <p:cNvSpPr>
              <a:spLocks noChangeArrowheads="1"/>
            </p:cNvSpPr>
            <p:nvPr/>
          </p:nvSpPr>
          <p:spPr bwMode="auto">
            <a:xfrm>
              <a:off x="1200" y="2448"/>
              <a:ext cx="3504" cy="912"/>
            </a:xfrm>
            <a:prstGeom prst="rect">
              <a:avLst/>
            </a:prstGeom>
            <a:pattFill prst="pct5">
              <a:fgClr>
                <a:schemeClr val="accent2"/>
              </a:fgClr>
              <a:bgClr>
                <a:schemeClr val="tx1"/>
              </a:bgClr>
            </a:pattFill>
            <a:ln w="9525">
              <a:solidFill>
                <a:schemeClr val="tx1"/>
              </a:solidFill>
              <a:miter lim="800000"/>
              <a:headEnd/>
              <a:tailEnd/>
            </a:ln>
            <a:effectLst/>
          </p:spPr>
          <p:txBody>
            <a:bodyPr wrap="none" anchor="ctr"/>
            <a:lstStyle/>
            <a:p>
              <a:endParaRPr lang="en-US"/>
            </a:p>
          </p:txBody>
        </p:sp>
        <p:sp>
          <p:nvSpPr>
            <p:cNvPr id="384006" name="Rectangle 6"/>
            <p:cNvSpPr>
              <a:spLocks noChangeArrowheads="1"/>
            </p:cNvSpPr>
            <p:nvPr/>
          </p:nvSpPr>
          <p:spPr bwMode="auto">
            <a:xfrm>
              <a:off x="4675" y="2448"/>
              <a:ext cx="576" cy="912"/>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84007" name="Rectangle 7"/>
            <p:cNvSpPr>
              <a:spLocks noChangeArrowheads="1"/>
            </p:cNvSpPr>
            <p:nvPr/>
          </p:nvSpPr>
          <p:spPr bwMode="auto">
            <a:xfrm>
              <a:off x="691" y="2448"/>
              <a:ext cx="528" cy="912"/>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84008" name="Line 8"/>
            <p:cNvSpPr>
              <a:spLocks noChangeShapeType="1"/>
            </p:cNvSpPr>
            <p:nvPr/>
          </p:nvSpPr>
          <p:spPr bwMode="auto">
            <a:xfrm>
              <a:off x="1075" y="2928"/>
              <a:ext cx="3744" cy="0"/>
            </a:xfrm>
            <a:prstGeom prst="line">
              <a:avLst/>
            </a:prstGeom>
            <a:noFill/>
            <a:ln w="38100">
              <a:solidFill>
                <a:srgbClr val="FFFF00"/>
              </a:solidFill>
              <a:round/>
              <a:headEnd type="triangle" w="med" len="med"/>
              <a:tailEnd type="triangle" w="med" len="med"/>
            </a:ln>
            <a:effectLst/>
          </p:spPr>
          <p:txBody>
            <a:bodyPr/>
            <a:lstStyle/>
            <a:p>
              <a:endParaRPr lang="en-US"/>
            </a:p>
          </p:txBody>
        </p:sp>
        <p:sp>
          <p:nvSpPr>
            <p:cNvPr id="384009" name="Line 9"/>
            <p:cNvSpPr>
              <a:spLocks noChangeShapeType="1"/>
            </p:cNvSpPr>
            <p:nvPr/>
          </p:nvSpPr>
          <p:spPr bwMode="auto">
            <a:xfrm>
              <a:off x="2899" y="2736"/>
              <a:ext cx="0" cy="336"/>
            </a:xfrm>
            <a:prstGeom prst="line">
              <a:avLst/>
            </a:prstGeom>
            <a:noFill/>
            <a:ln w="38100">
              <a:solidFill>
                <a:srgbClr val="FFFF00"/>
              </a:solidFill>
              <a:round/>
              <a:headEnd/>
              <a:tailEnd/>
            </a:ln>
            <a:effectLst/>
          </p:spPr>
          <p:txBody>
            <a:bodyPr/>
            <a:lstStyle/>
            <a:p>
              <a:endParaRPr lang="en-US"/>
            </a:p>
          </p:txBody>
        </p:sp>
        <p:sp>
          <p:nvSpPr>
            <p:cNvPr id="384010" name="Text Box 10"/>
            <p:cNvSpPr txBox="1">
              <a:spLocks noChangeArrowheads="1"/>
            </p:cNvSpPr>
            <p:nvPr/>
          </p:nvSpPr>
          <p:spPr bwMode="auto">
            <a:xfrm>
              <a:off x="672" y="2112"/>
              <a:ext cx="532" cy="288"/>
            </a:xfrm>
            <a:prstGeom prst="rect">
              <a:avLst/>
            </a:prstGeom>
            <a:noFill/>
            <a:ln w="9525">
              <a:noFill/>
              <a:miter lim="800000"/>
              <a:headEnd/>
              <a:tailEnd/>
            </a:ln>
            <a:effectLst/>
          </p:spPr>
          <p:txBody>
            <a:bodyPr wrap="none">
              <a:spAutoFit/>
            </a:bodyPr>
            <a:lstStyle/>
            <a:p>
              <a:r>
                <a:rPr lang="en-US">
                  <a:solidFill>
                    <a:schemeClr val="bg1"/>
                  </a:solidFill>
                </a:rPr>
                <a:t>Yang</a:t>
              </a:r>
            </a:p>
          </p:txBody>
        </p:sp>
        <p:sp>
          <p:nvSpPr>
            <p:cNvPr id="384011" name="Text Box 11"/>
            <p:cNvSpPr txBox="1">
              <a:spLocks noChangeArrowheads="1"/>
            </p:cNvSpPr>
            <p:nvPr/>
          </p:nvSpPr>
          <p:spPr bwMode="auto">
            <a:xfrm>
              <a:off x="4752" y="2112"/>
              <a:ext cx="404" cy="288"/>
            </a:xfrm>
            <a:prstGeom prst="rect">
              <a:avLst/>
            </a:prstGeom>
            <a:noFill/>
            <a:ln w="9525">
              <a:noFill/>
              <a:miter lim="800000"/>
              <a:headEnd/>
              <a:tailEnd/>
            </a:ln>
            <a:effectLst/>
          </p:spPr>
          <p:txBody>
            <a:bodyPr wrap="none">
              <a:spAutoFit/>
            </a:bodyPr>
            <a:lstStyle/>
            <a:p>
              <a:r>
                <a:rPr lang="en-US">
                  <a:solidFill>
                    <a:schemeClr val="bg1"/>
                  </a:solidFill>
                </a:rPr>
                <a:t>Yin</a:t>
              </a:r>
            </a:p>
          </p:txBody>
        </p:sp>
        <p:sp>
          <p:nvSpPr>
            <p:cNvPr id="384012" name="Text Box 12"/>
            <p:cNvSpPr txBox="1">
              <a:spLocks noChangeArrowheads="1"/>
            </p:cNvSpPr>
            <p:nvPr/>
          </p:nvSpPr>
          <p:spPr bwMode="auto">
            <a:xfrm>
              <a:off x="2611" y="2448"/>
              <a:ext cx="606" cy="288"/>
            </a:xfrm>
            <a:prstGeom prst="rect">
              <a:avLst/>
            </a:prstGeom>
            <a:noFill/>
            <a:ln w="9525">
              <a:noFill/>
              <a:miter lim="800000"/>
              <a:headEnd/>
              <a:tailEnd/>
            </a:ln>
            <a:effectLst/>
          </p:spPr>
          <p:txBody>
            <a:bodyPr wrap="none">
              <a:spAutoFit/>
            </a:bodyPr>
            <a:lstStyle/>
            <a:p>
              <a:r>
                <a:rPr lang="en-US">
                  <a:solidFill>
                    <a:schemeClr val="bg1"/>
                  </a:solidFill>
                </a:rPr>
                <a:t>Range</a:t>
              </a:r>
            </a:p>
          </p:txBody>
        </p:sp>
        <p:sp>
          <p:nvSpPr>
            <p:cNvPr id="384013" name="Freeform 13"/>
            <p:cNvSpPr>
              <a:spLocks/>
            </p:cNvSpPr>
            <p:nvPr/>
          </p:nvSpPr>
          <p:spPr bwMode="auto">
            <a:xfrm>
              <a:off x="240" y="2371"/>
              <a:ext cx="845" cy="557"/>
            </a:xfrm>
            <a:custGeom>
              <a:avLst/>
              <a:gdLst/>
              <a:ahLst/>
              <a:cxnLst>
                <a:cxn ang="0">
                  <a:pos x="845" y="557"/>
                </a:cxn>
                <a:cxn ang="0">
                  <a:pos x="758" y="528"/>
                </a:cxn>
                <a:cxn ang="0">
                  <a:pos x="672" y="480"/>
                </a:cxn>
                <a:cxn ang="0">
                  <a:pos x="614" y="403"/>
                </a:cxn>
                <a:cxn ang="0">
                  <a:pos x="672" y="288"/>
                </a:cxn>
                <a:cxn ang="0">
                  <a:pos x="787" y="346"/>
                </a:cxn>
                <a:cxn ang="0">
                  <a:pos x="797" y="375"/>
                </a:cxn>
                <a:cxn ang="0">
                  <a:pos x="710" y="442"/>
                </a:cxn>
                <a:cxn ang="0">
                  <a:pos x="643" y="471"/>
                </a:cxn>
                <a:cxn ang="0">
                  <a:pos x="461" y="432"/>
                </a:cxn>
                <a:cxn ang="0">
                  <a:pos x="422" y="375"/>
                </a:cxn>
                <a:cxn ang="0">
                  <a:pos x="393" y="317"/>
                </a:cxn>
                <a:cxn ang="0">
                  <a:pos x="470" y="202"/>
                </a:cxn>
                <a:cxn ang="0">
                  <a:pos x="528" y="221"/>
                </a:cxn>
                <a:cxn ang="0">
                  <a:pos x="566" y="279"/>
                </a:cxn>
                <a:cxn ang="0">
                  <a:pos x="317" y="365"/>
                </a:cxn>
                <a:cxn ang="0">
                  <a:pos x="211" y="317"/>
                </a:cxn>
                <a:cxn ang="0">
                  <a:pos x="182" y="298"/>
                </a:cxn>
                <a:cxn ang="0">
                  <a:pos x="144" y="240"/>
                </a:cxn>
                <a:cxn ang="0">
                  <a:pos x="86" y="48"/>
                </a:cxn>
                <a:cxn ang="0">
                  <a:pos x="38" y="10"/>
                </a:cxn>
                <a:cxn ang="0">
                  <a:pos x="0" y="0"/>
                </a:cxn>
              </a:cxnLst>
              <a:rect l="0" t="0" r="r" b="b"/>
              <a:pathLst>
                <a:path w="845" h="557">
                  <a:moveTo>
                    <a:pt x="845" y="557"/>
                  </a:moveTo>
                  <a:cubicBezTo>
                    <a:pt x="816" y="547"/>
                    <a:pt x="785" y="543"/>
                    <a:pt x="758" y="528"/>
                  </a:cubicBezTo>
                  <a:cubicBezTo>
                    <a:pt x="659" y="473"/>
                    <a:pt x="738" y="503"/>
                    <a:pt x="672" y="480"/>
                  </a:cubicBezTo>
                  <a:cubicBezTo>
                    <a:pt x="651" y="448"/>
                    <a:pt x="627" y="440"/>
                    <a:pt x="614" y="403"/>
                  </a:cubicBezTo>
                  <a:cubicBezTo>
                    <a:pt x="624" y="326"/>
                    <a:pt x="616" y="325"/>
                    <a:pt x="672" y="288"/>
                  </a:cubicBezTo>
                  <a:cubicBezTo>
                    <a:pt x="732" y="299"/>
                    <a:pt x="745" y="304"/>
                    <a:pt x="787" y="346"/>
                  </a:cubicBezTo>
                  <a:cubicBezTo>
                    <a:pt x="790" y="356"/>
                    <a:pt x="797" y="365"/>
                    <a:pt x="797" y="375"/>
                  </a:cubicBezTo>
                  <a:cubicBezTo>
                    <a:pt x="797" y="427"/>
                    <a:pt x="743" y="426"/>
                    <a:pt x="710" y="442"/>
                  </a:cubicBezTo>
                  <a:cubicBezTo>
                    <a:pt x="644" y="475"/>
                    <a:pt x="722" y="450"/>
                    <a:pt x="643" y="471"/>
                  </a:cubicBezTo>
                  <a:cubicBezTo>
                    <a:pt x="484" y="458"/>
                    <a:pt x="557" y="466"/>
                    <a:pt x="461" y="432"/>
                  </a:cubicBezTo>
                  <a:cubicBezTo>
                    <a:pt x="427" y="334"/>
                    <a:pt x="484" y="484"/>
                    <a:pt x="422" y="375"/>
                  </a:cubicBezTo>
                  <a:cubicBezTo>
                    <a:pt x="376" y="294"/>
                    <a:pt x="447" y="368"/>
                    <a:pt x="393" y="317"/>
                  </a:cubicBezTo>
                  <a:cubicBezTo>
                    <a:pt x="367" y="234"/>
                    <a:pt x="404" y="223"/>
                    <a:pt x="470" y="202"/>
                  </a:cubicBezTo>
                  <a:cubicBezTo>
                    <a:pt x="472" y="203"/>
                    <a:pt x="526" y="219"/>
                    <a:pt x="528" y="221"/>
                  </a:cubicBezTo>
                  <a:cubicBezTo>
                    <a:pt x="544" y="237"/>
                    <a:pt x="566" y="279"/>
                    <a:pt x="566" y="279"/>
                  </a:cubicBezTo>
                  <a:cubicBezTo>
                    <a:pt x="547" y="435"/>
                    <a:pt x="512" y="374"/>
                    <a:pt x="317" y="365"/>
                  </a:cubicBezTo>
                  <a:cubicBezTo>
                    <a:pt x="246" y="350"/>
                    <a:pt x="283" y="364"/>
                    <a:pt x="211" y="317"/>
                  </a:cubicBezTo>
                  <a:cubicBezTo>
                    <a:pt x="201" y="311"/>
                    <a:pt x="182" y="298"/>
                    <a:pt x="182" y="298"/>
                  </a:cubicBezTo>
                  <a:cubicBezTo>
                    <a:pt x="169" y="279"/>
                    <a:pt x="152" y="262"/>
                    <a:pt x="144" y="240"/>
                  </a:cubicBezTo>
                  <a:cubicBezTo>
                    <a:pt x="124" y="181"/>
                    <a:pt x="113" y="103"/>
                    <a:pt x="86" y="48"/>
                  </a:cubicBezTo>
                  <a:cubicBezTo>
                    <a:pt x="69" y="14"/>
                    <a:pt x="71" y="19"/>
                    <a:pt x="38" y="10"/>
                  </a:cubicBezTo>
                  <a:cubicBezTo>
                    <a:pt x="25" y="6"/>
                    <a:pt x="0" y="0"/>
                    <a:pt x="0" y="0"/>
                  </a:cubicBezTo>
                </a:path>
              </a:pathLst>
            </a:custGeom>
            <a:noFill/>
            <a:ln w="38100" cmpd="sng">
              <a:solidFill>
                <a:srgbClr val="FFFF00"/>
              </a:solidFill>
              <a:round/>
              <a:headEnd type="none" w="med" len="med"/>
              <a:tailEnd type="triangle" w="med" len="med"/>
            </a:ln>
            <a:effectLst/>
          </p:spPr>
          <p:txBody>
            <a:bodyPr/>
            <a:lstStyle/>
            <a:p>
              <a:endParaRPr lang="en-US"/>
            </a:p>
          </p:txBody>
        </p:sp>
        <p:sp>
          <p:nvSpPr>
            <p:cNvPr id="384014" name="Freeform 14"/>
            <p:cNvSpPr>
              <a:spLocks/>
            </p:cNvSpPr>
            <p:nvPr/>
          </p:nvSpPr>
          <p:spPr bwMode="auto">
            <a:xfrm>
              <a:off x="4800" y="2381"/>
              <a:ext cx="739" cy="624"/>
            </a:xfrm>
            <a:custGeom>
              <a:avLst/>
              <a:gdLst/>
              <a:ahLst/>
              <a:cxnLst>
                <a:cxn ang="0">
                  <a:pos x="0" y="576"/>
                </a:cxn>
                <a:cxn ang="0">
                  <a:pos x="134" y="614"/>
                </a:cxn>
                <a:cxn ang="0">
                  <a:pos x="297" y="557"/>
                </a:cxn>
                <a:cxn ang="0">
                  <a:pos x="240" y="345"/>
                </a:cxn>
                <a:cxn ang="0">
                  <a:pos x="182" y="355"/>
                </a:cxn>
                <a:cxn ang="0">
                  <a:pos x="173" y="509"/>
                </a:cxn>
                <a:cxn ang="0">
                  <a:pos x="297" y="605"/>
                </a:cxn>
                <a:cxn ang="0">
                  <a:pos x="441" y="566"/>
                </a:cxn>
                <a:cxn ang="0">
                  <a:pos x="509" y="461"/>
                </a:cxn>
                <a:cxn ang="0">
                  <a:pos x="470" y="240"/>
                </a:cxn>
                <a:cxn ang="0">
                  <a:pos x="422" y="192"/>
                </a:cxn>
                <a:cxn ang="0">
                  <a:pos x="393" y="249"/>
                </a:cxn>
                <a:cxn ang="0">
                  <a:pos x="441" y="413"/>
                </a:cxn>
                <a:cxn ang="0">
                  <a:pos x="499" y="451"/>
                </a:cxn>
                <a:cxn ang="0">
                  <a:pos x="557" y="470"/>
                </a:cxn>
                <a:cxn ang="0">
                  <a:pos x="653" y="422"/>
                </a:cxn>
                <a:cxn ang="0">
                  <a:pos x="681" y="393"/>
                </a:cxn>
                <a:cxn ang="0">
                  <a:pos x="701" y="374"/>
                </a:cxn>
                <a:cxn ang="0">
                  <a:pos x="720" y="278"/>
                </a:cxn>
                <a:cxn ang="0">
                  <a:pos x="739" y="201"/>
                </a:cxn>
                <a:cxn ang="0">
                  <a:pos x="701" y="86"/>
                </a:cxn>
                <a:cxn ang="0">
                  <a:pos x="720" y="0"/>
                </a:cxn>
              </a:cxnLst>
              <a:rect l="0" t="0" r="r" b="b"/>
              <a:pathLst>
                <a:path w="739" h="624">
                  <a:moveTo>
                    <a:pt x="0" y="576"/>
                  </a:moveTo>
                  <a:cubicBezTo>
                    <a:pt x="45" y="587"/>
                    <a:pt x="90" y="600"/>
                    <a:pt x="134" y="614"/>
                  </a:cubicBezTo>
                  <a:cubicBezTo>
                    <a:pt x="228" y="607"/>
                    <a:pt x="252" y="624"/>
                    <a:pt x="297" y="557"/>
                  </a:cubicBezTo>
                  <a:cubicBezTo>
                    <a:pt x="317" y="463"/>
                    <a:pt x="343" y="381"/>
                    <a:pt x="240" y="345"/>
                  </a:cubicBezTo>
                  <a:cubicBezTo>
                    <a:pt x="221" y="348"/>
                    <a:pt x="200" y="346"/>
                    <a:pt x="182" y="355"/>
                  </a:cubicBezTo>
                  <a:cubicBezTo>
                    <a:pt x="144" y="374"/>
                    <a:pt x="163" y="481"/>
                    <a:pt x="173" y="509"/>
                  </a:cubicBezTo>
                  <a:cubicBezTo>
                    <a:pt x="184" y="543"/>
                    <a:pt x="265" y="594"/>
                    <a:pt x="297" y="605"/>
                  </a:cubicBezTo>
                  <a:cubicBezTo>
                    <a:pt x="434" y="591"/>
                    <a:pt x="357" y="596"/>
                    <a:pt x="441" y="566"/>
                  </a:cubicBezTo>
                  <a:cubicBezTo>
                    <a:pt x="474" y="534"/>
                    <a:pt x="477" y="491"/>
                    <a:pt x="509" y="461"/>
                  </a:cubicBezTo>
                  <a:cubicBezTo>
                    <a:pt x="522" y="379"/>
                    <a:pt x="552" y="294"/>
                    <a:pt x="470" y="240"/>
                  </a:cubicBezTo>
                  <a:cubicBezTo>
                    <a:pt x="464" y="231"/>
                    <a:pt x="441" y="188"/>
                    <a:pt x="422" y="192"/>
                  </a:cubicBezTo>
                  <a:cubicBezTo>
                    <a:pt x="410" y="195"/>
                    <a:pt x="396" y="240"/>
                    <a:pt x="393" y="249"/>
                  </a:cubicBezTo>
                  <a:cubicBezTo>
                    <a:pt x="399" y="315"/>
                    <a:pt x="386" y="372"/>
                    <a:pt x="441" y="413"/>
                  </a:cubicBezTo>
                  <a:cubicBezTo>
                    <a:pt x="459" y="427"/>
                    <a:pt x="477" y="444"/>
                    <a:pt x="499" y="451"/>
                  </a:cubicBezTo>
                  <a:cubicBezTo>
                    <a:pt x="518" y="457"/>
                    <a:pt x="557" y="470"/>
                    <a:pt x="557" y="470"/>
                  </a:cubicBezTo>
                  <a:cubicBezTo>
                    <a:pt x="631" y="458"/>
                    <a:pt x="601" y="474"/>
                    <a:pt x="653" y="422"/>
                  </a:cubicBezTo>
                  <a:cubicBezTo>
                    <a:pt x="662" y="412"/>
                    <a:pt x="671" y="403"/>
                    <a:pt x="681" y="393"/>
                  </a:cubicBezTo>
                  <a:cubicBezTo>
                    <a:pt x="688" y="386"/>
                    <a:pt x="701" y="374"/>
                    <a:pt x="701" y="374"/>
                  </a:cubicBezTo>
                  <a:cubicBezTo>
                    <a:pt x="719" y="240"/>
                    <a:pt x="699" y="354"/>
                    <a:pt x="720" y="278"/>
                  </a:cubicBezTo>
                  <a:cubicBezTo>
                    <a:pt x="727" y="253"/>
                    <a:pt x="739" y="201"/>
                    <a:pt x="739" y="201"/>
                  </a:cubicBezTo>
                  <a:cubicBezTo>
                    <a:pt x="729" y="146"/>
                    <a:pt x="716" y="134"/>
                    <a:pt x="701" y="86"/>
                  </a:cubicBezTo>
                  <a:cubicBezTo>
                    <a:pt x="705" y="63"/>
                    <a:pt x="720" y="24"/>
                    <a:pt x="720" y="0"/>
                  </a:cubicBezTo>
                </a:path>
              </a:pathLst>
            </a:custGeom>
            <a:noFill/>
            <a:ln w="38100" cmpd="sng">
              <a:solidFill>
                <a:srgbClr val="FFFF00"/>
              </a:solidFill>
              <a:round/>
              <a:headEnd type="none" w="med" len="me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4002"/>
                                        </p:tgtEl>
                                        <p:attrNameLst>
                                          <p:attrName>style.visibility</p:attrName>
                                        </p:attrNameLst>
                                      </p:cBhvr>
                                      <p:to>
                                        <p:strVal val="visible"/>
                                      </p:to>
                                    </p:set>
                                    <p:animEffect transition="in" filter="dissolve">
                                      <p:cBhvr>
                                        <p:cTn id="7" dur="500"/>
                                        <p:tgtEl>
                                          <p:spTgt spid="38400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4003">
                                            <p:txEl>
                                              <p:pRg st="0" end="0"/>
                                            </p:txEl>
                                          </p:spTgt>
                                        </p:tgtEl>
                                        <p:attrNameLst>
                                          <p:attrName>style.visibility</p:attrName>
                                        </p:attrNameLst>
                                      </p:cBhvr>
                                      <p:to>
                                        <p:strVal val="visible"/>
                                      </p:to>
                                    </p:set>
                                    <p:animEffect transition="in" filter="dissolve">
                                      <p:cBhvr>
                                        <p:cTn id="11" dur="500"/>
                                        <p:tgtEl>
                                          <p:spTgt spid="38400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2" grpId="0" autoUpdateAnimBg="0"/>
      <p:bldP spid="384003"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Except where noted © 2004 Phiya Kushi All Rights Reserved d</a:t>
            </a:r>
          </a:p>
        </p:txBody>
      </p:sp>
      <p:sp>
        <p:nvSpPr>
          <p:cNvPr id="331778" name="Rectangle 2"/>
          <p:cNvSpPr>
            <a:spLocks noGrp="1" noChangeArrowheads="1"/>
          </p:cNvSpPr>
          <p:nvPr>
            <p:ph type="title"/>
          </p:nvPr>
        </p:nvSpPr>
        <p:spPr/>
        <p:txBody>
          <a:bodyPr/>
          <a:lstStyle/>
          <a:p>
            <a:r>
              <a:rPr lang="en-US" dirty="0">
                <a:solidFill>
                  <a:srgbClr val="FFFF00"/>
                </a:solidFill>
                <a:latin typeface="+mn-lt"/>
                <a:cs typeface="Times New Roman" pitchFamily="18" charset="0"/>
              </a:rPr>
              <a:t>Presentation Objectives</a:t>
            </a:r>
          </a:p>
        </p:txBody>
      </p:sp>
      <p:sp>
        <p:nvSpPr>
          <p:cNvPr id="331779" name="Rectangle 3"/>
          <p:cNvSpPr>
            <a:spLocks noGrp="1" noChangeArrowheads="1"/>
          </p:cNvSpPr>
          <p:nvPr>
            <p:ph type="body" idx="1"/>
          </p:nvPr>
        </p:nvSpPr>
        <p:spPr>
          <a:xfrm>
            <a:off x="685800" y="1752600"/>
            <a:ext cx="7772400" cy="4114800"/>
          </a:xfrm>
        </p:spPr>
        <p:txBody>
          <a:bodyPr/>
          <a:lstStyle/>
          <a:p>
            <a:pPr marL="609600" indent="-609600">
              <a:buFontTx/>
              <a:buAutoNum type="arabicPeriod"/>
            </a:pPr>
            <a:r>
              <a:rPr lang="en-US" sz="2800" dirty="0">
                <a:solidFill>
                  <a:schemeClr val="bg1"/>
                </a:solidFill>
                <a:cs typeface="Times New Roman" pitchFamily="18" charset="0"/>
              </a:rPr>
              <a:t>To examine the range of foods we eat and how we limit or expand our choices</a:t>
            </a:r>
          </a:p>
          <a:p>
            <a:pPr marL="609600" indent="-609600">
              <a:buFontTx/>
              <a:buAutoNum type="arabicPeriod"/>
            </a:pPr>
            <a:r>
              <a:rPr lang="en-US" sz="2800" dirty="0">
                <a:solidFill>
                  <a:schemeClr val="bg1"/>
                </a:solidFill>
                <a:cs typeface="Times New Roman" pitchFamily="18" charset="0"/>
              </a:rPr>
              <a:t>To begin to understand the Yin/Yang logic behind food choices </a:t>
            </a:r>
          </a:p>
          <a:p>
            <a:pPr marL="609600" indent="-609600">
              <a:buFontTx/>
              <a:buAutoNum type="arabicPeriod"/>
            </a:pPr>
            <a:r>
              <a:rPr lang="en-US" sz="2800" dirty="0">
                <a:solidFill>
                  <a:schemeClr val="bg1"/>
                </a:solidFill>
                <a:cs typeface="Times New Roman" pitchFamily="18" charset="0"/>
              </a:rPr>
              <a:t>To begin to understand the dynamics of healthy eating and the benefits and consequences of our food choices</a:t>
            </a:r>
          </a:p>
          <a:p>
            <a:pPr marL="609600" indent="-609600">
              <a:buFontTx/>
              <a:buAutoNum type="arabicPeriod"/>
            </a:pPr>
            <a:r>
              <a:rPr lang="en-US" sz="2800" dirty="0">
                <a:solidFill>
                  <a:schemeClr val="bg1"/>
                </a:solidFill>
                <a:cs typeface="Times New Roman" pitchFamily="18" charset="0"/>
              </a:rPr>
              <a:t>To learn to eat in order to achieve our dreams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 calcmode="lin" valueType="num">
                                      <p:cBhvr additive="base">
                                        <p:cTn id="7" dur="500" fill="hold"/>
                                        <p:tgtEl>
                                          <p:spTgt spid="331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1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1779">
                                            <p:txEl>
                                              <p:pRg st="1" end="1"/>
                                            </p:txEl>
                                          </p:spTgt>
                                        </p:tgtEl>
                                        <p:attrNameLst>
                                          <p:attrName>style.visibility</p:attrName>
                                        </p:attrNameLst>
                                      </p:cBhvr>
                                      <p:to>
                                        <p:strVal val="visible"/>
                                      </p:to>
                                    </p:set>
                                    <p:anim calcmode="lin" valueType="num">
                                      <p:cBhvr additive="base">
                                        <p:cTn id="13" dur="500" fill="hold"/>
                                        <p:tgtEl>
                                          <p:spTgt spid="331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1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1779">
                                            <p:txEl>
                                              <p:pRg st="2" end="2"/>
                                            </p:txEl>
                                          </p:spTgt>
                                        </p:tgtEl>
                                        <p:attrNameLst>
                                          <p:attrName>style.visibility</p:attrName>
                                        </p:attrNameLst>
                                      </p:cBhvr>
                                      <p:to>
                                        <p:strVal val="visible"/>
                                      </p:to>
                                    </p:set>
                                    <p:anim calcmode="lin" valueType="num">
                                      <p:cBhvr additive="base">
                                        <p:cTn id="19" dur="500" fill="hold"/>
                                        <p:tgtEl>
                                          <p:spTgt spid="331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1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1779">
                                            <p:txEl>
                                              <p:pRg st="3" end="3"/>
                                            </p:txEl>
                                          </p:spTgt>
                                        </p:tgtEl>
                                        <p:attrNameLst>
                                          <p:attrName>style.visibility</p:attrName>
                                        </p:attrNameLst>
                                      </p:cBhvr>
                                      <p:to>
                                        <p:strVal val="visible"/>
                                      </p:to>
                                    </p:set>
                                    <p:anim calcmode="lin" valueType="num">
                                      <p:cBhvr additive="base">
                                        <p:cTn id="25" dur="500" fill="hold"/>
                                        <p:tgtEl>
                                          <p:spTgt spid="3317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17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Except where noted © 2004 Phiya Kushi All Rights Reserved d</a:t>
            </a:r>
          </a:p>
        </p:txBody>
      </p:sp>
      <p:sp>
        <p:nvSpPr>
          <p:cNvPr id="386050" name="Rectangle 2"/>
          <p:cNvSpPr>
            <a:spLocks noGrp="1" noChangeArrowheads="1"/>
          </p:cNvSpPr>
          <p:nvPr>
            <p:ph type="title"/>
          </p:nvPr>
        </p:nvSpPr>
        <p:spPr/>
        <p:txBody>
          <a:bodyPr/>
          <a:lstStyle/>
          <a:p>
            <a:r>
              <a:rPr lang="en-US" sz="4000">
                <a:solidFill>
                  <a:srgbClr val="FFFF00"/>
                </a:solidFill>
              </a:rPr>
              <a:t>1.  </a:t>
            </a:r>
            <a:r>
              <a:rPr lang="en-US" sz="4000" u="sng">
                <a:solidFill>
                  <a:srgbClr val="FFFF00"/>
                </a:solidFill>
              </a:rPr>
              <a:t>Healing/Mild Dietary Guidelines</a:t>
            </a:r>
          </a:p>
        </p:txBody>
      </p:sp>
      <p:sp>
        <p:nvSpPr>
          <p:cNvPr id="386051" name="Rectangle 3"/>
          <p:cNvSpPr>
            <a:spLocks noGrp="1" noChangeArrowheads="1"/>
          </p:cNvSpPr>
          <p:nvPr>
            <p:ph type="body" idx="1"/>
          </p:nvPr>
        </p:nvSpPr>
        <p:spPr>
          <a:xfrm>
            <a:off x="1524000" y="1905000"/>
            <a:ext cx="6781800" cy="4114800"/>
          </a:xfrm>
        </p:spPr>
        <p:txBody>
          <a:bodyPr/>
          <a:lstStyle/>
          <a:p>
            <a:pPr>
              <a:lnSpc>
                <a:spcPct val="90000"/>
              </a:lnSpc>
            </a:pPr>
            <a:r>
              <a:rPr lang="en-US" sz="2800" dirty="0">
                <a:solidFill>
                  <a:schemeClr val="bg1"/>
                </a:solidFill>
              </a:rPr>
              <a:t>Whole grains only (no refined and flour products)</a:t>
            </a:r>
          </a:p>
          <a:p>
            <a:pPr>
              <a:lnSpc>
                <a:spcPct val="90000"/>
              </a:lnSpc>
            </a:pPr>
            <a:r>
              <a:rPr lang="en-US" sz="2800" dirty="0">
                <a:solidFill>
                  <a:schemeClr val="bg1"/>
                </a:solidFill>
              </a:rPr>
              <a:t>Reduced salt</a:t>
            </a:r>
          </a:p>
          <a:p>
            <a:pPr>
              <a:lnSpc>
                <a:spcPct val="90000"/>
              </a:lnSpc>
            </a:pPr>
            <a:r>
              <a:rPr lang="en-US" sz="2800" dirty="0">
                <a:solidFill>
                  <a:schemeClr val="bg1"/>
                </a:solidFill>
              </a:rPr>
              <a:t>Little or no oil</a:t>
            </a:r>
          </a:p>
          <a:p>
            <a:pPr>
              <a:lnSpc>
                <a:spcPct val="90000"/>
              </a:lnSpc>
            </a:pPr>
            <a:r>
              <a:rPr lang="en-US" sz="2800" dirty="0">
                <a:solidFill>
                  <a:schemeClr val="bg1"/>
                </a:solidFill>
              </a:rPr>
              <a:t>No animal foods or products</a:t>
            </a:r>
          </a:p>
          <a:p>
            <a:pPr>
              <a:lnSpc>
                <a:spcPct val="90000"/>
              </a:lnSpc>
            </a:pPr>
            <a:r>
              <a:rPr lang="en-US" sz="2800" dirty="0">
                <a:solidFill>
                  <a:schemeClr val="bg1"/>
                </a:solidFill>
              </a:rPr>
              <a:t>Little or no raw foods</a:t>
            </a:r>
          </a:p>
          <a:p>
            <a:pPr>
              <a:lnSpc>
                <a:spcPct val="90000"/>
              </a:lnSpc>
            </a:pPr>
            <a:r>
              <a:rPr lang="en-US" sz="2800" dirty="0">
                <a:solidFill>
                  <a:schemeClr val="bg1"/>
                </a:solidFill>
              </a:rPr>
              <a:t>Little or no fruit</a:t>
            </a:r>
          </a:p>
          <a:p>
            <a:pPr>
              <a:lnSpc>
                <a:spcPct val="90000"/>
              </a:lnSpc>
            </a:pPr>
            <a:r>
              <a:rPr lang="en-US" sz="2800" dirty="0">
                <a:solidFill>
                  <a:schemeClr val="bg1"/>
                </a:solidFill>
              </a:rPr>
              <a:t>Beverages consist of only non-caffeine teas and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6050"/>
                                        </p:tgtEl>
                                        <p:attrNameLst>
                                          <p:attrName>style.visibility</p:attrName>
                                        </p:attrNameLst>
                                      </p:cBhvr>
                                      <p:to>
                                        <p:strVal val="visible"/>
                                      </p:to>
                                    </p:set>
                                    <p:animEffect transition="in" filter="dissolve">
                                      <p:cBhvr>
                                        <p:cTn id="7" dur="500"/>
                                        <p:tgtEl>
                                          <p:spTgt spid="386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6051">
                                            <p:txEl>
                                              <p:pRg st="0" end="0"/>
                                            </p:txEl>
                                          </p:spTgt>
                                        </p:tgtEl>
                                        <p:attrNameLst>
                                          <p:attrName>style.visibility</p:attrName>
                                        </p:attrNameLst>
                                      </p:cBhvr>
                                      <p:to>
                                        <p:strVal val="visible"/>
                                      </p:to>
                                    </p:set>
                                    <p:anim calcmode="lin" valueType="num">
                                      <p:cBhvr additive="base">
                                        <p:cTn id="12" dur="500" fill="hold"/>
                                        <p:tgtEl>
                                          <p:spTgt spid="3860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6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6051">
                                            <p:txEl>
                                              <p:pRg st="1" end="1"/>
                                            </p:txEl>
                                          </p:spTgt>
                                        </p:tgtEl>
                                        <p:attrNameLst>
                                          <p:attrName>style.visibility</p:attrName>
                                        </p:attrNameLst>
                                      </p:cBhvr>
                                      <p:to>
                                        <p:strVal val="visible"/>
                                      </p:to>
                                    </p:set>
                                    <p:anim calcmode="lin" valueType="num">
                                      <p:cBhvr additive="base">
                                        <p:cTn id="18" dur="500" fill="hold"/>
                                        <p:tgtEl>
                                          <p:spTgt spid="38605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6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6051">
                                            <p:txEl>
                                              <p:pRg st="2" end="2"/>
                                            </p:txEl>
                                          </p:spTgt>
                                        </p:tgtEl>
                                        <p:attrNameLst>
                                          <p:attrName>style.visibility</p:attrName>
                                        </p:attrNameLst>
                                      </p:cBhvr>
                                      <p:to>
                                        <p:strVal val="visible"/>
                                      </p:to>
                                    </p:set>
                                    <p:anim calcmode="lin" valueType="num">
                                      <p:cBhvr additive="base">
                                        <p:cTn id="24" dur="500" fill="hold"/>
                                        <p:tgtEl>
                                          <p:spTgt spid="38605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6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6051">
                                            <p:txEl>
                                              <p:pRg st="3" end="3"/>
                                            </p:txEl>
                                          </p:spTgt>
                                        </p:tgtEl>
                                        <p:attrNameLst>
                                          <p:attrName>style.visibility</p:attrName>
                                        </p:attrNameLst>
                                      </p:cBhvr>
                                      <p:to>
                                        <p:strVal val="visible"/>
                                      </p:to>
                                    </p:set>
                                    <p:anim calcmode="lin" valueType="num">
                                      <p:cBhvr additive="base">
                                        <p:cTn id="30" dur="500" fill="hold"/>
                                        <p:tgtEl>
                                          <p:spTgt spid="38605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60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86051">
                                            <p:txEl>
                                              <p:pRg st="4" end="4"/>
                                            </p:txEl>
                                          </p:spTgt>
                                        </p:tgtEl>
                                        <p:attrNameLst>
                                          <p:attrName>style.visibility</p:attrName>
                                        </p:attrNameLst>
                                      </p:cBhvr>
                                      <p:to>
                                        <p:strVal val="visible"/>
                                      </p:to>
                                    </p:set>
                                    <p:anim calcmode="lin" valueType="num">
                                      <p:cBhvr additive="base">
                                        <p:cTn id="36" dur="500" fill="hold"/>
                                        <p:tgtEl>
                                          <p:spTgt spid="38605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60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86051">
                                            <p:txEl>
                                              <p:pRg st="5" end="5"/>
                                            </p:txEl>
                                          </p:spTgt>
                                        </p:tgtEl>
                                        <p:attrNameLst>
                                          <p:attrName>style.visibility</p:attrName>
                                        </p:attrNameLst>
                                      </p:cBhvr>
                                      <p:to>
                                        <p:strVal val="visible"/>
                                      </p:to>
                                    </p:set>
                                    <p:anim calcmode="lin" valueType="num">
                                      <p:cBhvr additive="base">
                                        <p:cTn id="42" dur="500" fill="hold"/>
                                        <p:tgtEl>
                                          <p:spTgt spid="38605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860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86051">
                                            <p:txEl>
                                              <p:pRg st="6" end="6"/>
                                            </p:txEl>
                                          </p:spTgt>
                                        </p:tgtEl>
                                        <p:attrNameLst>
                                          <p:attrName>style.visibility</p:attrName>
                                        </p:attrNameLst>
                                      </p:cBhvr>
                                      <p:to>
                                        <p:strVal val="visible"/>
                                      </p:to>
                                    </p:set>
                                    <p:anim calcmode="lin" valueType="num">
                                      <p:cBhvr additive="base">
                                        <p:cTn id="48" dur="500" fill="hold"/>
                                        <p:tgtEl>
                                          <p:spTgt spid="386051">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860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autoUpdateAnimBg="0"/>
      <p:bldP spid="38605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Except where noted © 2004 Phiya Kushi All Rights Reserved d</a:t>
            </a:r>
          </a:p>
        </p:txBody>
      </p:sp>
      <p:sp>
        <p:nvSpPr>
          <p:cNvPr id="387074" name="Rectangle 2"/>
          <p:cNvSpPr>
            <a:spLocks noGrp="1" noChangeArrowheads="1"/>
          </p:cNvSpPr>
          <p:nvPr>
            <p:ph type="title"/>
          </p:nvPr>
        </p:nvSpPr>
        <p:spPr>
          <a:xfrm>
            <a:off x="685800" y="457200"/>
            <a:ext cx="7772400" cy="1143000"/>
          </a:xfrm>
        </p:spPr>
        <p:txBody>
          <a:bodyPr/>
          <a:lstStyle/>
          <a:p>
            <a:r>
              <a:rPr lang="en-US" sz="4000">
                <a:solidFill>
                  <a:srgbClr val="FFFF00"/>
                </a:solidFill>
              </a:rPr>
              <a:t>2.  </a:t>
            </a:r>
            <a:r>
              <a:rPr lang="en-US" sz="4000" u="sng">
                <a:solidFill>
                  <a:srgbClr val="FFFF00"/>
                </a:solidFill>
              </a:rPr>
              <a:t>Basic/Normal Dietary Guidelines</a:t>
            </a:r>
          </a:p>
        </p:txBody>
      </p:sp>
      <p:sp>
        <p:nvSpPr>
          <p:cNvPr id="387075" name="Rectangle 3"/>
          <p:cNvSpPr>
            <a:spLocks noGrp="1" noChangeArrowheads="1"/>
          </p:cNvSpPr>
          <p:nvPr>
            <p:ph type="body" idx="1"/>
          </p:nvPr>
        </p:nvSpPr>
        <p:spPr>
          <a:xfrm>
            <a:off x="1676400" y="1676400"/>
            <a:ext cx="6629400" cy="4114800"/>
          </a:xfrm>
        </p:spPr>
        <p:txBody>
          <a:bodyPr/>
          <a:lstStyle/>
          <a:p>
            <a:pPr>
              <a:lnSpc>
                <a:spcPct val="90000"/>
              </a:lnSpc>
            </a:pPr>
            <a:r>
              <a:rPr lang="en-US" sz="2800">
                <a:solidFill>
                  <a:schemeClr val="bg1"/>
                </a:solidFill>
              </a:rPr>
              <a:t>Whole grains daily with occasional whole grain flour products</a:t>
            </a:r>
          </a:p>
          <a:p>
            <a:pPr>
              <a:lnSpc>
                <a:spcPct val="90000"/>
              </a:lnSpc>
            </a:pPr>
            <a:r>
              <a:rPr lang="en-US" sz="2800">
                <a:solidFill>
                  <a:schemeClr val="bg1"/>
                </a:solidFill>
              </a:rPr>
              <a:t>Monitored salt intake</a:t>
            </a:r>
          </a:p>
          <a:p>
            <a:pPr>
              <a:lnSpc>
                <a:spcPct val="90000"/>
              </a:lnSpc>
            </a:pPr>
            <a:r>
              <a:rPr lang="en-US" sz="2800">
                <a:solidFill>
                  <a:schemeClr val="bg1"/>
                </a:solidFill>
              </a:rPr>
              <a:t>Oil as needed</a:t>
            </a:r>
          </a:p>
          <a:p>
            <a:pPr>
              <a:lnSpc>
                <a:spcPct val="90000"/>
              </a:lnSpc>
            </a:pPr>
            <a:r>
              <a:rPr lang="en-US" sz="2800">
                <a:solidFill>
                  <a:schemeClr val="bg1"/>
                </a:solidFill>
              </a:rPr>
              <a:t>Occasional fish and seafood (as desired)</a:t>
            </a:r>
          </a:p>
          <a:p>
            <a:pPr>
              <a:lnSpc>
                <a:spcPct val="90000"/>
              </a:lnSpc>
            </a:pPr>
            <a:r>
              <a:rPr lang="en-US" sz="2800">
                <a:solidFill>
                  <a:schemeClr val="bg1"/>
                </a:solidFill>
              </a:rPr>
              <a:t>Occasional raw foods</a:t>
            </a:r>
          </a:p>
          <a:p>
            <a:pPr>
              <a:lnSpc>
                <a:spcPct val="90000"/>
              </a:lnSpc>
            </a:pPr>
            <a:r>
              <a:rPr lang="en-US" sz="2800">
                <a:solidFill>
                  <a:schemeClr val="bg1"/>
                </a:solidFill>
              </a:rPr>
              <a:t>Occasional fruit</a:t>
            </a:r>
          </a:p>
          <a:p>
            <a:pPr>
              <a:lnSpc>
                <a:spcPct val="90000"/>
              </a:lnSpc>
            </a:pPr>
            <a:r>
              <a:rPr lang="en-US" sz="2800">
                <a:solidFill>
                  <a:schemeClr val="bg1"/>
                </a:solidFill>
              </a:rPr>
              <a:t>Beverages mostly consists of only non-caffeine teas and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7074"/>
                                        </p:tgtEl>
                                        <p:attrNameLst>
                                          <p:attrName>style.visibility</p:attrName>
                                        </p:attrNameLst>
                                      </p:cBhvr>
                                      <p:to>
                                        <p:strVal val="visible"/>
                                      </p:to>
                                    </p:set>
                                    <p:animEffect transition="in" filter="dissolve">
                                      <p:cBhvr>
                                        <p:cTn id="7" dur="500"/>
                                        <p:tgtEl>
                                          <p:spTgt spid="387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7075">
                                            <p:txEl>
                                              <p:pRg st="0" end="0"/>
                                            </p:txEl>
                                          </p:spTgt>
                                        </p:tgtEl>
                                        <p:attrNameLst>
                                          <p:attrName>style.visibility</p:attrName>
                                        </p:attrNameLst>
                                      </p:cBhvr>
                                      <p:to>
                                        <p:strVal val="visible"/>
                                      </p:to>
                                    </p:set>
                                    <p:anim calcmode="lin" valueType="num">
                                      <p:cBhvr additive="base">
                                        <p:cTn id="12" dur="500" fill="hold"/>
                                        <p:tgtEl>
                                          <p:spTgt spid="3870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7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7075">
                                            <p:txEl>
                                              <p:pRg st="1" end="1"/>
                                            </p:txEl>
                                          </p:spTgt>
                                        </p:tgtEl>
                                        <p:attrNameLst>
                                          <p:attrName>style.visibility</p:attrName>
                                        </p:attrNameLst>
                                      </p:cBhvr>
                                      <p:to>
                                        <p:strVal val="visible"/>
                                      </p:to>
                                    </p:set>
                                    <p:anim calcmode="lin" valueType="num">
                                      <p:cBhvr additive="base">
                                        <p:cTn id="18" dur="500" fill="hold"/>
                                        <p:tgtEl>
                                          <p:spTgt spid="38707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7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7075">
                                            <p:txEl>
                                              <p:pRg st="2" end="2"/>
                                            </p:txEl>
                                          </p:spTgt>
                                        </p:tgtEl>
                                        <p:attrNameLst>
                                          <p:attrName>style.visibility</p:attrName>
                                        </p:attrNameLst>
                                      </p:cBhvr>
                                      <p:to>
                                        <p:strVal val="visible"/>
                                      </p:to>
                                    </p:set>
                                    <p:anim calcmode="lin" valueType="num">
                                      <p:cBhvr additive="base">
                                        <p:cTn id="24" dur="500" fill="hold"/>
                                        <p:tgtEl>
                                          <p:spTgt spid="38707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7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7075">
                                            <p:txEl>
                                              <p:pRg st="3" end="3"/>
                                            </p:txEl>
                                          </p:spTgt>
                                        </p:tgtEl>
                                        <p:attrNameLst>
                                          <p:attrName>style.visibility</p:attrName>
                                        </p:attrNameLst>
                                      </p:cBhvr>
                                      <p:to>
                                        <p:strVal val="visible"/>
                                      </p:to>
                                    </p:set>
                                    <p:anim calcmode="lin" valueType="num">
                                      <p:cBhvr additive="base">
                                        <p:cTn id="30" dur="500" fill="hold"/>
                                        <p:tgtEl>
                                          <p:spTgt spid="38707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7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87075">
                                            <p:txEl>
                                              <p:pRg st="4" end="4"/>
                                            </p:txEl>
                                          </p:spTgt>
                                        </p:tgtEl>
                                        <p:attrNameLst>
                                          <p:attrName>style.visibility</p:attrName>
                                        </p:attrNameLst>
                                      </p:cBhvr>
                                      <p:to>
                                        <p:strVal val="visible"/>
                                      </p:to>
                                    </p:set>
                                    <p:anim calcmode="lin" valueType="num">
                                      <p:cBhvr additive="base">
                                        <p:cTn id="36" dur="500" fill="hold"/>
                                        <p:tgtEl>
                                          <p:spTgt spid="38707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7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87075">
                                            <p:txEl>
                                              <p:pRg st="5" end="5"/>
                                            </p:txEl>
                                          </p:spTgt>
                                        </p:tgtEl>
                                        <p:attrNameLst>
                                          <p:attrName>style.visibility</p:attrName>
                                        </p:attrNameLst>
                                      </p:cBhvr>
                                      <p:to>
                                        <p:strVal val="visible"/>
                                      </p:to>
                                    </p:set>
                                    <p:anim calcmode="lin" valueType="num">
                                      <p:cBhvr additive="base">
                                        <p:cTn id="42" dur="500" fill="hold"/>
                                        <p:tgtEl>
                                          <p:spTgt spid="38707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87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87075">
                                            <p:txEl>
                                              <p:pRg st="6" end="6"/>
                                            </p:txEl>
                                          </p:spTgt>
                                        </p:tgtEl>
                                        <p:attrNameLst>
                                          <p:attrName>style.visibility</p:attrName>
                                        </p:attrNameLst>
                                      </p:cBhvr>
                                      <p:to>
                                        <p:strVal val="visible"/>
                                      </p:to>
                                    </p:set>
                                    <p:anim calcmode="lin" valueType="num">
                                      <p:cBhvr additive="base">
                                        <p:cTn id="48" dur="500" fill="hold"/>
                                        <p:tgtEl>
                                          <p:spTgt spid="38707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87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autoUpdateAnimBg="0"/>
      <p:bldP spid="38707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Except where noted © 2004 Phiya Kushi All Rights Reserved d</a:t>
            </a:r>
          </a:p>
        </p:txBody>
      </p:sp>
      <p:sp>
        <p:nvSpPr>
          <p:cNvPr id="388098" name="Rectangle 2"/>
          <p:cNvSpPr>
            <a:spLocks noGrp="1" noChangeArrowheads="1"/>
          </p:cNvSpPr>
          <p:nvPr>
            <p:ph type="title"/>
          </p:nvPr>
        </p:nvSpPr>
        <p:spPr>
          <a:xfrm>
            <a:off x="685800" y="457200"/>
            <a:ext cx="7772400" cy="1143000"/>
          </a:xfrm>
        </p:spPr>
        <p:txBody>
          <a:bodyPr/>
          <a:lstStyle/>
          <a:p>
            <a:r>
              <a:rPr lang="en-US" sz="3600">
                <a:solidFill>
                  <a:srgbClr val="FFFF00"/>
                </a:solidFill>
              </a:rPr>
              <a:t>3.  </a:t>
            </a:r>
            <a:r>
              <a:rPr lang="en-US" sz="3600" u="sng">
                <a:solidFill>
                  <a:srgbClr val="FFFF00"/>
                </a:solidFill>
              </a:rPr>
              <a:t>Healthy/Active Dietary Guidelines</a:t>
            </a:r>
          </a:p>
        </p:txBody>
      </p:sp>
      <p:sp>
        <p:nvSpPr>
          <p:cNvPr id="388099" name="Rectangle 3"/>
          <p:cNvSpPr>
            <a:spLocks noGrp="1" noChangeArrowheads="1"/>
          </p:cNvSpPr>
          <p:nvPr>
            <p:ph type="body" idx="1"/>
          </p:nvPr>
        </p:nvSpPr>
        <p:spPr>
          <a:xfrm>
            <a:off x="762000" y="1676400"/>
            <a:ext cx="7620000" cy="4114800"/>
          </a:xfrm>
        </p:spPr>
        <p:txBody>
          <a:bodyPr/>
          <a:lstStyle/>
          <a:p>
            <a:r>
              <a:rPr lang="en-US">
                <a:solidFill>
                  <a:schemeClr val="bg1"/>
                </a:solidFill>
              </a:rPr>
              <a:t>Same as basic with some “wider” eating including (as desired, but not needed): </a:t>
            </a:r>
          </a:p>
          <a:p>
            <a:r>
              <a:rPr lang="en-US">
                <a:solidFill>
                  <a:schemeClr val="bg1"/>
                </a:solidFill>
              </a:rPr>
              <a:t>On social occasions: some animal products </a:t>
            </a:r>
          </a:p>
          <a:p>
            <a:r>
              <a:rPr lang="en-US">
                <a:solidFill>
                  <a:schemeClr val="bg1"/>
                </a:solidFill>
              </a:rPr>
              <a:t>On social occasions: refined products</a:t>
            </a:r>
          </a:p>
          <a:p>
            <a:r>
              <a:rPr lang="en-US">
                <a:solidFill>
                  <a:schemeClr val="bg1"/>
                </a:solidFill>
              </a:rPr>
              <a:t>On social occasions: beverages can include caffeine and alcohol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8098"/>
                                        </p:tgtEl>
                                        <p:attrNameLst>
                                          <p:attrName>style.visibility</p:attrName>
                                        </p:attrNameLst>
                                      </p:cBhvr>
                                      <p:to>
                                        <p:strVal val="visible"/>
                                      </p:to>
                                    </p:set>
                                    <p:animEffect transition="in" filter="dissolve">
                                      <p:cBhvr>
                                        <p:cTn id="7" dur="500"/>
                                        <p:tgtEl>
                                          <p:spTgt spid="388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8099">
                                            <p:txEl>
                                              <p:pRg st="0" end="0"/>
                                            </p:txEl>
                                          </p:spTgt>
                                        </p:tgtEl>
                                        <p:attrNameLst>
                                          <p:attrName>style.visibility</p:attrName>
                                        </p:attrNameLst>
                                      </p:cBhvr>
                                      <p:to>
                                        <p:strVal val="visible"/>
                                      </p:to>
                                    </p:set>
                                    <p:anim calcmode="lin" valueType="num">
                                      <p:cBhvr additive="base">
                                        <p:cTn id="12" dur="500" fill="hold"/>
                                        <p:tgtEl>
                                          <p:spTgt spid="38809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8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8099">
                                            <p:txEl>
                                              <p:pRg st="1" end="1"/>
                                            </p:txEl>
                                          </p:spTgt>
                                        </p:tgtEl>
                                        <p:attrNameLst>
                                          <p:attrName>style.visibility</p:attrName>
                                        </p:attrNameLst>
                                      </p:cBhvr>
                                      <p:to>
                                        <p:strVal val="visible"/>
                                      </p:to>
                                    </p:set>
                                    <p:anim calcmode="lin" valueType="num">
                                      <p:cBhvr additive="base">
                                        <p:cTn id="18" dur="500" fill="hold"/>
                                        <p:tgtEl>
                                          <p:spTgt spid="38809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8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8099">
                                            <p:txEl>
                                              <p:pRg st="2" end="2"/>
                                            </p:txEl>
                                          </p:spTgt>
                                        </p:tgtEl>
                                        <p:attrNameLst>
                                          <p:attrName>style.visibility</p:attrName>
                                        </p:attrNameLst>
                                      </p:cBhvr>
                                      <p:to>
                                        <p:strVal val="visible"/>
                                      </p:to>
                                    </p:set>
                                    <p:anim calcmode="lin" valueType="num">
                                      <p:cBhvr additive="base">
                                        <p:cTn id="24" dur="500" fill="hold"/>
                                        <p:tgtEl>
                                          <p:spTgt spid="38809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8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8099">
                                            <p:txEl>
                                              <p:pRg st="3" end="3"/>
                                            </p:txEl>
                                          </p:spTgt>
                                        </p:tgtEl>
                                        <p:attrNameLst>
                                          <p:attrName>style.visibility</p:attrName>
                                        </p:attrNameLst>
                                      </p:cBhvr>
                                      <p:to>
                                        <p:strVal val="visible"/>
                                      </p:to>
                                    </p:set>
                                    <p:anim calcmode="lin" valueType="num">
                                      <p:cBhvr additive="base">
                                        <p:cTn id="30" dur="500" fill="hold"/>
                                        <p:tgtEl>
                                          <p:spTgt spid="38809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8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8" grpId="0" autoUpdateAnimBg="0"/>
      <p:bldP spid="38809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Except where noted © 2004 Phiya Kushi All Rights Reserved d</a:t>
            </a:r>
          </a:p>
        </p:txBody>
      </p:sp>
      <p:sp>
        <p:nvSpPr>
          <p:cNvPr id="389122" name="Rectangle 2"/>
          <p:cNvSpPr>
            <a:spLocks noGrp="1" noChangeArrowheads="1"/>
          </p:cNvSpPr>
          <p:nvPr>
            <p:ph type="title"/>
          </p:nvPr>
        </p:nvSpPr>
        <p:spPr>
          <a:xfrm>
            <a:off x="685800" y="457200"/>
            <a:ext cx="7772400" cy="1143000"/>
          </a:xfrm>
        </p:spPr>
        <p:txBody>
          <a:bodyPr/>
          <a:lstStyle/>
          <a:p>
            <a:r>
              <a:rPr lang="en-US" sz="3600">
                <a:solidFill>
                  <a:srgbClr val="FFFF00"/>
                </a:solidFill>
              </a:rPr>
              <a:t>4.  </a:t>
            </a:r>
            <a:r>
              <a:rPr lang="en-US" sz="3600" u="sng">
                <a:solidFill>
                  <a:srgbClr val="FFFF00"/>
                </a:solidFill>
              </a:rPr>
              <a:t>Unhealthy</a:t>
            </a:r>
            <a:r>
              <a:rPr lang="en-US" u="sng">
                <a:solidFill>
                  <a:srgbClr val="FFFF00"/>
                </a:solidFill>
              </a:rPr>
              <a:t> </a:t>
            </a:r>
            <a:r>
              <a:rPr lang="en-US" sz="3600" u="sng">
                <a:solidFill>
                  <a:srgbClr val="FFFF00"/>
                </a:solidFill>
              </a:rPr>
              <a:t>Dietary Guidelines</a:t>
            </a:r>
          </a:p>
        </p:txBody>
      </p:sp>
      <p:sp>
        <p:nvSpPr>
          <p:cNvPr id="389123" name="Rectangle 3"/>
          <p:cNvSpPr>
            <a:spLocks noGrp="1" noChangeArrowheads="1"/>
          </p:cNvSpPr>
          <p:nvPr>
            <p:ph type="body" idx="1"/>
          </p:nvPr>
        </p:nvSpPr>
        <p:spPr>
          <a:xfrm>
            <a:off x="1295400" y="1676400"/>
            <a:ext cx="7086600" cy="4572000"/>
          </a:xfrm>
        </p:spPr>
        <p:txBody>
          <a:bodyPr/>
          <a:lstStyle/>
          <a:p>
            <a:pPr>
              <a:lnSpc>
                <a:spcPct val="90000"/>
              </a:lnSpc>
            </a:pPr>
            <a:r>
              <a:rPr lang="en-US" sz="2800" dirty="0">
                <a:solidFill>
                  <a:schemeClr val="bg1"/>
                </a:solidFill>
              </a:rPr>
              <a:t>Heavy cooked animal products as the base </a:t>
            </a:r>
          </a:p>
          <a:p>
            <a:pPr>
              <a:lnSpc>
                <a:spcPct val="90000"/>
              </a:lnSpc>
            </a:pPr>
            <a:r>
              <a:rPr lang="en-US" sz="2800" dirty="0">
                <a:solidFill>
                  <a:schemeClr val="bg1"/>
                </a:solidFill>
              </a:rPr>
              <a:t>Mostly refined grains  and flour products with little or no whole grains</a:t>
            </a:r>
          </a:p>
          <a:p>
            <a:pPr>
              <a:lnSpc>
                <a:spcPct val="90000"/>
              </a:lnSpc>
            </a:pPr>
            <a:r>
              <a:rPr lang="en-US" sz="2800" dirty="0">
                <a:solidFill>
                  <a:schemeClr val="bg1"/>
                </a:solidFill>
              </a:rPr>
              <a:t>Excessive Salt and Oil</a:t>
            </a:r>
          </a:p>
          <a:p>
            <a:pPr>
              <a:lnSpc>
                <a:spcPct val="90000"/>
              </a:lnSpc>
            </a:pPr>
            <a:r>
              <a:rPr lang="en-US" sz="2800" dirty="0">
                <a:solidFill>
                  <a:schemeClr val="bg1"/>
                </a:solidFill>
              </a:rPr>
              <a:t>Vegetables limited to mostly nightshades and prepared mostly raw or fried</a:t>
            </a:r>
          </a:p>
          <a:p>
            <a:pPr>
              <a:lnSpc>
                <a:spcPct val="90000"/>
              </a:lnSpc>
            </a:pPr>
            <a:r>
              <a:rPr lang="en-US" sz="2800" dirty="0">
                <a:solidFill>
                  <a:schemeClr val="bg1"/>
                </a:solidFill>
              </a:rPr>
              <a:t>Plenty of fruit, sugar, and desserts</a:t>
            </a:r>
          </a:p>
          <a:p>
            <a:pPr>
              <a:lnSpc>
                <a:spcPct val="90000"/>
              </a:lnSpc>
            </a:pPr>
            <a:r>
              <a:rPr lang="en-US" sz="2800" dirty="0">
                <a:solidFill>
                  <a:schemeClr val="bg1"/>
                </a:solidFill>
              </a:rPr>
              <a:t>Beverages consists mostly of soda, coffee and alcohol</a:t>
            </a:r>
          </a:p>
          <a:p>
            <a:pPr>
              <a:lnSpc>
                <a:spcPct val="90000"/>
              </a:lnSpc>
            </a:pPr>
            <a:r>
              <a:rPr lang="en-US" sz="2800" dirty="0">
                <a:solidFill>
                  <a:schemeClr val="bg1"/>
                </a:solidFill>
              </a:rPr>
              <a:t>Plus supplements, medications and drugs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22"/>
                                        </p:tgtEl>
                                        <p:attrNameLst>
                                          <p:attrName>style.visibility</p:attrName>
                                        </p:attrNameLst>
                                      </p:cBhvr>
                                      <p:to>
                                        <p:strVal val="visible"/>
                                      </p:to>
                                    </p:set>
                                    <p:animEffect transition="in" filter="dissolve">
                                      <p:cBhvr>
                                        <p:cTn id="7" dur="500"/>
                                        <p:tgtEl>
                                          <p:spTgt spid="389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23">
                                            <p:txEl>
                                              <p:pRg st="0" end="0"/>
                                            </p:txEl>
                                          </p:spTgt>
                                        </p:tgtEl>
                                        <p:attrNameLst>
                                          <p:attrName>style.visibility</p:attrName>
                                        </p:attrNameLst>
                                      </p:cBhvr>
                                      <p:to>
                                        <p:strVal val="visible"/>
                                      </p:to>
                                    </p:set>
                                    <p:anim calcmode="lin" valueType="num">
                                      <p:cBhvr additive="base">
                                        <p:cTn id="12" dur="500" fill="hold"/>
                                        <p:tgtEl>
                                          <p:spTgt spid="3891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9123">
                                            <p:txEl>
                                              <p:pRg st="1" end="1"/>
                                            </p:txEl>
                                          </p:spTgt>
                                        </p:tgtEl>
                                        <p:attrNameLst>
                                          <p:attrName>style.visibility</p:attrName>
                                        </p:attrNameLst>
                                      </p:cBhvr>
                                      <p:to>
                                        <p:strVal val="visible"/>
                                      </p:to>
                                    </p:set>
                                    <p:anim calcmode="lin" valueType="num">
                                      <p:cBhvr additive="base">
                                        <p:cTn id="18" dur="500" fill="hold"/>
                                        <p:tgtEl>
                                          <p:spTgt spid="3891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9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9123">
                                            <p:txEl>
                                              <p:pRg st="2" end="2"/>
                                            </p:txEl>
                                          </p:spTgt>
                                        </p:tgtEl>
                                        <p:attrNameLst>
                                          <p:attrName>style.visibility</p:attrName>
                                        </p:attrNameLst>
                                      </p:cBhvr>
                                      <p:to>
                                        <p:strVal val="visible"/>
                                      </p:to>
                                    </p:set>
                                    <p:anim calcmode="lin" valueType="num">
                                      <p:cBhvr additive="base">
                                        <p:cTn id="24" dur="500" fill="hold"/>
                                        <p:tgtEl>
                                          <p:spTgt spid="38912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9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9123">
                                            <p:txEl>
                                              <p:pRg st="3" end="3"/>
                                            </p:txEl>
                                          </p:spTgt>
                                        </p:tgtEl>
                                        <p:attrNameLst>
                                          <p:attrName>style.visibility</p:attrName>
                                        </p:attrNameLst>
                                      </p:cBhvr>
                                      <p:to>
                                        <p:strVal val="visible"/>
                                      </p:to>
                                    </p:set>
                                    <p:anim calcmode="lin" valueType="num">
                                      <p:cBhvr additive="base">
                                        <p:cTn id="30" dur="500" fill="hold"/>
                                        <p:tgtEl>
                                          <p:spTgt spid="38912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9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89123">
                                            <p:txEl>
                                              <p:pRg st="4" end="4"/>
                                            </p:txEl>
                                          </p:spTgt>
                                        </p:tgtEl>
                                        <p:attrNameLst>
                                          <p:attrName>style.visibility</p:attrName>
                                        </p:attrNameLst>
                                      </p:cBhvr>
                                      <p:to>
                                        <p:strVal val="visible"/>
                                      </p:to>
                                    </p:set>
                                    <p:anim calcmode="lin" valueType="num">
                                      <p:cBhvr additive="base">
                                        <p:cTn id="36" dur="500" fill="hold"/>
                                        <p:tgtEl>
                                          <p:spTgt spid="38912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9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89123">
                                            <p:txEl>
                                              <p:pRg st="5" end="5"/>
                                            </p:txEl>
                                          </p:spTgt>
                                        </p:tgtEl>
                                        <p:attrNameLst>
                                          <p:attrName>style.visibility</p:attrName>
                                        </p:attrNameLst>
                                      </p:cBhvr>
                                      <p:to>
                                        <p:strVal val="visible"/>
                                      </p:to>
                                    </p:set>
                                    <p:anim calcmode="lin" valueType="num">
                                      <p:cBhvr additive="base">
                                        <p:cTn id="42" dur="500" fill="hold"/>
                                        <p:tgtEl>
                                          <p:spTgt spid="38912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89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89123">
                                            <p:txEl>
                                              <p:pRg st="6" end="6"/>
                                            </p:txEl>
                                          </p:spTgt>
                                        </p:tgtEl>
                                        <p:attrNameLst>
                                          <p:attrName>style.visibility</p:attrName>
                                        </p:attrNameLst>
                                      </p:cBhvr>
                                      <p:to>
                                        <p:strVal val="visible"/>
                                      </p:to>
                                    </p:set>
                                    <p:anim calcmode="lin" valueType="num">
                                      <p:cBhvr additive="base">
                                        <p:cTn id="48" dur="500" fill="hold"/>
                                        <p:tgtEl>
                                          <p:spTgt spid="38912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89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2" grpId="0" autoUpdateAnimBg="0"/>
      <p:bldP spid="38912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Except where noted © 2004 Phiya Kushi All Rights Reserved d</a:t>
            </a:r>
          </a:p>
        </p:txBody>
      </p:sp>
      <p:sp>
        <p:nvSpPr>
          <p:cNvPr id="390146" name="Rectangle 2"/>
          <p:cNvSpPr>
            <a:spLocks noGrp="1" noChangeArrowheads="1"/>
          </p:cNvSpPr>
          <p:nvPr>
            <p:ph type="title"/>
          </p:nvPr>
        </p:nvSpPr>
        <p:spPr/>
        <p:txBody>
          <a:bodyPr/>
          <a:lstStyle/>
          <a:p>
            <a:r>
              <a:rPr lang="en-US">
                <a:solidFill>
                  <a:srgbClr val="FFFF00"/>
                </a:solidFill>
              </a:rPr>
              <a:t>Dietary Guidelines Summary</a:t>
            </a:r>
          </a:p>
        </p:txBody>
      </p:sp>
      <p:sp>
        <p:nvSpPr>
          <p:cNvPr id="390147" name="Rectangle 3"/>
          <p:cNvSpPr>
            <a:spLocks noGrp="1" noChangeArrowheads="1"/>
          </p:cNvSpPr>
          <p:nvPr>
            <p:ph type="body" idx="1"/>
          </p:nvPr>
        </p:nvSpPr>
        <p:spPr>
          <a:xfrm>
            <a:off x="685800" y="1828800"/>
            <a:ext cx="7772400" cy="4114800"/>
          </a:xfrm>
        </p:spPr>
        <p:txBody>
          <a:bodyPr/>
          <a:lstStyle/>
          <a:p>
            <a:pPr>
              <a:lnSpc>
                <a:spcPct val="90000"/>
              </a:lnSpc>
            </a:pPr>
            <a:r>
              <a:rPr lang="en-US" dirty="0">
                <a:solidFill>
                  <a:schemeClr val="bg1"/>
                </a:solidFill>
              </a:rPr>
              <a:t>For serious health concerns seek guidance specific to your situation</a:t>
            </a:r>
          </a:p>
          <a:p>
            <a:pPr>
              <a:lnSpc>
                <a:spcPct val="90000"/>
              </a:lnSpc>
            </a:pPr>
            <a:r>
              <a:rPr lang="en-US" dirty="0">
                <a:solidFill>
                  <a:schemeClr val="bg1"/>
                </a:solidFill>
              </a:rPr>
              <a:t>For normal everyday concerns, eat primarily a plant based diet, with whole grains as the main staple.</a:t>
            </a:r>
          </a:p>
          <a:p>
            <a:pPr>
              <a:lnSpc>
                <a:spcPct val="90000"/>
              </a:lnSpc>
            </a:pPr>
            <a:r>
              <a:rPr lang="en-US" dirty="0">
                <a:solidFill>
                  <a:schemeClr val="bg1"/>
                </a:solidFill>
              </a:rPr>
              <a:t>For active lifestyles, eat a wider variety of foods.</a:t>
            </a:r>
          </a:p>
          <a:p>
            <a:pPr>
              <a:lnSpc>
                <a:spcPct val="90000"/>
              </a:lnSpc>
            </a:pPr>
            <a:r>
              <a:rPr lang="en-US" dirty="0">
                <a:solidFill>
                  <a:schemeClr val="bg1"/>
                </a:solidFill>
              </a:rPr>
              <a:t>Avoid eating extreme foods in general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 calcmode="lin" valueType="num">
                                      <p:cBhvr additive="base">
                                        <p:cTn id="7" dur="500" fill="hold"/>
                                        <p:tgtEl>
                                          <p:spTgt spid="390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0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0147">
                                            <p:txEl>
                                              <p:pRg st="1" end="1"/>
                                            </p:txEl>
                                          </p:spTgt>
                                        </p:tgtEl>
                                        <p:attrNameLst>
                                          <p:attrName>style.visibility</p:attrName>
                                        </p:attrNameLst>
                                      </p:cBhvr>
                                      <p:to>
                                        <p:strVal val="visible"/>
                                      </p:to>
                                    </p:set>
                                    <p:anim calcmode="lin" valueType="num">
                                      <p:cBhvr additive="base">
                                        <p:cTn id="13" dur="500" fill="hold"/>
                                        <p:tgtEl>
                                          <p:spTgt spid="390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0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0147">
                                            <p:txEl>
                                              <p:pRg st="2" end="2"/>
                                            </p:txEl>
                                          </p:spTgt>
                                        </p:tgtEl>
                                        <p:attrNameLst>
                                          <p:attrName>style.visibility</p:attrName>
                                        </p:attrNameLst>
                                      </p:cBhvr>
                                      <p:to>
                                        <p:strVal val="visible"/>
                                      </p:to>
                                    </p:set>
                                    <p:anim calcmode="lin" valueType="num">
                                      <p:cBhvr additive="base">
                                        <p:cTn id="19" dur="500" fill="hold"/>
                                        <p:tgtEl>
                                          <p:spTgt spid="390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0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0147">
                                            <p:txEl>
                                              <p:pRg st="3" end="3"/>
                                            </p:txEl>
                                          </p:spTgt>
                                        </p:tgtEl>
                                        <p:attrNameLst>
                                          <p:attrName>style.visibility</p:attrName>
                                        </p:attrNameLst>
                                      </p:cBhvr>
                                      <p:to>
                                        <p:strVal val="visible"/>
                                      </p:to>
                                    </p:set>
                                    <p:anim calcmode="lin" valueType="num">
                                      <p:cBhvr additive="base">
                                        <p:cTn id="25" dur="500" fill="hold"/>
                                        <p:tgtEl>
                                          <p:spTgt spid="390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0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ctrTitle"/>
          </p:nvPr>
        </p:nvSpPr>
        <p:spPr>
          <a:xfrm>
            <a:off x="685800" y="1524000"/>
            <a:ext cx="7772400" cy="3276600"/>
          </a:xfrm>
        </p:spPr>
        <p:txBody>
          <a:bodyPr/>
          <a:lstStyle/>
          <a:p>
            <a:r>
              <a:rPr lang="en-US" sz="4800" dirty="0">
                <a:solidFill>
                  <a:srgbClr val="FFFF00"/>
                </a:solidFill>
              </a:rPr>
              <a:t>What do you think of when you compare a macrobiotic diet to what the average </a:t>
            </a:r>
            <a:r>
              <a:rPr lang="en-US" sz="4800" dirty="0" smtClean="0">
                <a:solidFill>
                  <a:srgbClr val="FFFF00"/>
                </a:solidFill>
              </a:rPr>
              <a:t>American eats</a:t>
            </a:r>
            <a:r>
              <a:rPr lang="en-US" sz="4800" dirty="0">
                <a:solidFill>
                  <a:srgbClr val="FFFF00"/>
                </a:solidFill>
              </a:rPr>
              <a:t>?</a:t>
            </a:r>
          </a:p>
        </p:txBody>
      </p:sp>
      <p:sp>
        <p:nvSpPr>
          <p:cNvPr id="349188" name="Text Box 4"/>
          <p:cNvSpPr txBox="1">
            <a:spLocks noChangeArrowheads="1"/>
          </p:cNvSpPr>
          <p:nvPr/>
        </p:nvSpPr>
        <p:spPr bwMode="auto">
          <a:xfrm>
            <a:off x="1752600" y="762000"/>
            <a:ext cx="625475" cy="823913"/>
          </a:xfrm>
          <a:prstGeom prst="rect">
            <a:avLst/>
          </a:prstGeom>
          <a:noFill/>
          <a:ln w="9525">
            <a:noFill/>
            <a:miter lim="800000"/>
            <a:headEnd/>
            <a:tailEnd/>
          </a:ln>
          <a:effectLst/>
        </p:spPr>
        <p:txBody>
          <a:bodyPr>
            <a:spAutoFit/>
          </a:bodyPr>
          <a:lstStyle/>
          <a:p>
            <a:pPr>
              <a:spcBef>
                <a:spcPct val="50000"/>
              </a:spcBef>
            </a:pPr>
            <a:r>
              <a:rPr lang="en-US" sz="4800" b="1">
                <a:solidFill>
                  <a:srgbClr val="FFFF00"/>
                </a:solidFill>
              </a:rPr>
              <a:t>?</a:t>
            </a:r>
          </a:p>
        </p:txBody>
      </p:sp>
      <p:sp>
        <p:nvSpPr>
          <p:cNvPr id="349189" name="Text Box 5"/>
          <p:cNvSpPr txBox="1">
            <a:spLocks noChangeArrowheads="1"/>
          </p:cNvSpPr>
          <p:nvPr/>
        </p:nvSpPr>
        <p:spPr bwMode="auto">
          <a:xfrm>
            <a:off x="4572000" y="5029200"/>
            <a:ext cx="533400" cy="823913"/>
          </a:xfrm>
          <a:prstGeom prst="rect">
            <a:avLst/>
          </a:prstGeom>
          <a:noFill/>
          <a:ln w="9525">
            <a:noFill/>
            <a:miter lim="800000"/>
            <a:headEnd/>
            <a:tailEnd/>
          </a:ln>
          <a:effectLst/>
        </p:spPr>
        <p:txBody>
          <a:bodyPr>
            <a:spAutoFit/>
          </a:bodyPr>
          <a:lstStyle/>
          <a:p>
            <a:pPr>
              <a:spcBef>
                <a:spcPct val="50000"/>
              </a:spcBef>
            </a:pPr>
            <a:r>
              <a:rPr lang="en-US" sz="4800" b="1">
                <a:solidFill>
                  <a:srgbClr val="FFFF00"/>
                </a:solidFill>
              </a:rPr>
              <a:t>?</a:t>
            </a:r>
          </a:p>
        </p:txBody>
      </p:sp>
      <p:sp>
        <p:nvSpPr>
          <p:cNvPr id="349190" name="Text Box 6"/>
          <p:cNvSpPr txBox="1">
            <a:spLocks noChangeArrowheads="1"/>
          </p:cNvSpPr>
          <p:nvPr/>
        </p:nvSpPr>
        <p:spPr bwMode="auto">
          <a:xfrm>
            <a:off x="1981200" y="4648200"/>
            <a:ext cx="457200" cy="641350"/>
          </a:xfrm>
          <a:prstGeom prst="rect">
            <a:avLst/>
          </a:prstGeom>
          <a:noFill/>
          <a:ln w="9525">
            <a:noFill/>
            <a:miter lim="800000"/>
            <a:headEnd/>
            <a:tailEnd/>
          </a:ln>
          <a:effectLst/>
        </p:spPr>
        <p:txBody>
          <a:bodyPr>
            <a:spAutoFit/>
          </a:bodyPr>
          <a:lstStyle/>
          <a:p>
            <a:pPr>
              <a:spcBef>
                <a:spcPct val="50000"/>
              </a:spcBef>
            </a:pPr>
            <a:r>
              <a:rPr lang="en-US" sz="3600" b="1">
                <a:solidFill>
                  <a:srgbClr val="FFFF00"/>
                </a:solidFill>
              </a:rPr>
              <a:t>?</a:t>
            </a:r>
          </a:p>
        </p:txBody>
      </p:sp>
      <p:sp>
        <p:nvSpPr>
          <p:cNvPr id="349191" name="Text Box 7"/>
          <p:cNvSpPr txBox="1">
            <a:spLocks noChangeArrowheads="1"/>
          </p:cNvSpPr>
          <p:nvPr/>
        </p:nvSpPr>
        <p:spPr bwMode="auto">
          <a:xfrm>
            <a:off x="5638800" y="4495800"/>
            <a:ext cx="914400" cy="1555750"/>
          </a:xfrm>
          <a:prstGeom prst="rect">
            <a:avLst/>
          </a:prstGeom>
          <a:noFill/>
          <a:ln w="9525">
            <a:noFill/>
            <a:miter lim="800000"/>
            <a:headEnd/>
            <a:tailEnd/>
          </a:ln>
          <a:effectLst/>
        </p:spPr>
        <p:txBody>
          <a:bodyPr>
            <a:spAutoFit/>
          </a:bodyPr>
          <a:lstStyle/>
          <a:p>
            <a:pPr>
              <a:spcBef>
                <a:spcPct val="50000"/>
              </a:spcBef>
            </a:pPr>
            <a:r>
              <a:rPr lang="en-US" sz="9600" b="1">
                <a:solidFill>
                  <a:srgbClr val="FFFF00"/>
                </a:solidFill>
              </a:rPr>
              <a:t>?</a:t>
            </a:r>
          </a:p>
        </p:txBody>
      </p:sp>
      <p:sp>
        <p:nvSpPr>
          <p:cNvPr id="349192" name="Text Box 8"/>
          <p:cNvSpPr txBox="1">
            <a:spLocks noChangeArrowheads="1"/>
          </p:cNvSpPr>
          <p:nvPr/>
        </p:nvSpPr>
        <p:spPr bwMode="auto">
          <a:xfrm>
            <a:off x="7391400" y="4724400"/>
            <a:ext cx="625475" cy="1555750"/>
          </a:xfrm>
          <a:prstGeom prst="rect">
            <a:avLst/>
          </a:prstGeom>
          <a:noFill/>
          <a:ln w="9525">
            <a:noFill/>
            <a:miter lim="800000"/>
            <a:headEnd/>
            <a:tailEnd/>
          </a:ln>
          <a:effectLst/>
        </p:spPr>
        <p:txBody>
          <a:bodyPr>
            <a:spAutoFit/>
          </a:bodyPr>
          <a:lstStyle/>
          <a:p>
            <a:pPr>
              <a:spcBef>
                <a:spcPct val="50000"/>
              </a:spcBef>
            </a:pPr>
            <a:r>
              <a:rPr lang="en-US" sz="9600" b="1">
                <a:solidFill>
                  <a:srgbClr val="FFFF00"/>
                </a:solidFill>
              </a:rPr>
              <a:t>?</a:t>
            </a:r>
          </a:p>
        </p:txBody>
      </p:sp>
      <p:sp>
        <p:nvSpPr>
          <p:cNvPr id="349193" name="Text Box 9"/>
          <p:cNvSpPr txBox="1">
            <a:spLocks noChangeArrowheads="1"/>
          </p:cNvSpPr>
          <p:nvPr/>
        </p:nvSpPr>
        <p:spPr bwMode="auto">
          <a:xfrm>
            <a:off x="228600" y="2362200"/>
            <a:ext cx="625475" cy="1189038"/>
          </a:xfrm>
          <a:prstGeom prst="rect">
            <a:avLst/>
          </a:prstGeom>
          <a:noFill/>
          <a:ln w="9525">
            <a:noFill/>
            <a:miter lim="800000"/>
            <a:headEnd/>
            <a:tailEnd/>
          </a:ln>
          <a:effectLst/>
        </p:spPr>
        <p:txBody>
          <a:bodyPr>
            <a:spAutoFit/>
          </a:bodyPr>
          <a:lstStyle/>
          <a:p>
            <a:pPr>
              <a:spcBef>
                <a:spcPct val="50000"/>
              </a:spcBef>
            </a:pPr>
            <a:r>
              <a:rPr lang="en-US" sz="7200" b="1">
                <a:solidFill>
                  <a:srgbClr val="FFFF00"/>
                </a:solidFill>
              </a:rPr>
              <a:t>?</a:t>
            </a:r>
          </a:p>
        </p:txBody>
      </p:sp>
      <p:sp>
        <p:nvSpPr>
          <p:cNvPr id="349194" name="Text Box 10"/>
          <p:cNvSpPr txBox="1">
            <a:spLocks noChangeArrowheads="1"/>
          </p:cNvSpPr>
          <p:nvPr/>
        </p:nvSpPr>
        <p:spPr bwMode="auto">
          <a:xfrm>
            <a:off x="7620000" y="381000"/>
            <a:ext cx="625475" cy="1189038"/>
          </a:xfrm>
          <a:prstGeom prst="rect">
            <a:avLst/>
          </a:prstGeom>
          <a:noFill/>
          <a:ln w="9525">
            <a:noFill/>
            <a:miter lim="800000"/>
            <a:headEnd/>
            <a:tailEnd/>
          </a:ln>
          <a:effectLst/>
        </p:spPr>
        <p:txBody>
          <a:bodyPr>
            <a:spAutoFit/>
          </a:bodyPr>
          <a:lstStyle/>
          <a:p>
            <a:pPr>
              <a:spcBef>
                <a:spcPct val="50000"/>
              </a:spcBef>
            </a:pPr>
            <a:r>
              <a:rPr lang="en-US" sz="7200" b="1">
                <a:solidFill>
                  <a:srgbClr val="FFFF00"/>
                </a:solidFill>
              </a:rPr>
              <a:t>?</a:t>
            </a:r>
          </a:p>
        </p:txBody>
      </p:sp>
      <p:sp>
        <p:nvSpPr>
          <p:cNvPr id="349195" name="Text Box 11"/>
          <p:cNvSpPr txBox="1">
            <a:spLocks noChangeArrowheads="1"/>
          </p:cNvSpPr>
          <p:nvPr/>
        </p:nvSpPr>
        <p:spPr bwMode="auto">
          <a:xfrm>
            <a:off x="838200" y="4648200"/>
            <a:ext cx="625475" cy="1189038"/>
          </a:xfrm>
          <a:prstGeom prst="rect">
            <a:avLst/>
          </a:prstGeom>
          <a:noFill/>
          <a:ln w="9525">
            <a:noFill/>
            <a:miter lim="800000"/>
            <a:headEnd/>
            <a:tailEnd/>
          </a:ln>
          <a:effectLst/>
        </p:spPr>
        <p:txBody>
          <a:bodyPr>
            <a:spAutoFit/>
          </a:bodyPr>
          <a:lstStyle/>
          <a:p>
            <a:pPr>
              <a:spcBef>
                <a:spcPct val="50000"/>
              </a:spcBef>
            </a:pPr>
            <a:r>
              <a:rPr lang="en-US" sz="7200" b="1">
                <a:solidFill>
                  <a:srgbClr val="FFFF00"/>
                </a:solidFill>
              </a:rPr>
              <a:t>?</a:t>
            </a:r>
          </a:p>
        </p:txBody>
      </p:sp>
      <p:sp>
        <p:nvSpPr>
          <p:cNvPr id="349196" name="Text Box 12"/>
          <p:cNvSpPr txBox="1">
            <a:spLocks noChangeArrowheads="1"/>
          </p:cNvSpPr>
          <p:nvPr/>
        </p:nvSpPr>
        <p:spPr bwMode="auto">
          <a:xfrm>
            <a:off x="8305800" y="2362200"/>
            <a:ext cx="625475" cy="1189038"/>
          </a:xfrm>
          <a:prstGeom prst="rect">
            <a:avLst/>
          </a:prstGeom>
          <a:noFill/>
          <a:ln w="9525">
            <a:noFill/>
            <a:miter lim="800000"/>
            <a:headEnd/>
            <a:tailEnd/>
          </a:ln>
          <a:effectLst/>
        </p:spPr>
        <p:txBody>
          <a:bodyPr>
            <a:spAutoFit/>
          </a:bodyPr>
          <a:lstStyle/>
          <a:p>
            <a:pPr>
              <a:spcBef>
                <a:spcPct val="50000"/>
              </a:spcBef>
            </a:pPr>
            <a:r>
              <a:rPr lang="en-US" sz="7200" b="1">
                <a:solidFill>
                  <a:srgbClr val="FFFF00"/>
                </a:solidFill>
              </a:rPr>
              <a:t>?</a:t>
            </a:r>
          </a:p>
        </p:txBody>
      </p:sp>
      <p:sp>
        <p:nvSpPr>
          <p:cNvPr id="349197" name="Text Box 13"/>
          <p:cNvSpPr txBox="1">
            <a:spLocks noChangeArrowheads="1"/>
          </p:cNvSpPr>
          <p:nvPr/>
        </p:nvSpPr>
        <p:spPr bwMode="auto">
          <a:xfrm>
            <a:off x="533400" y="381000"/>
            <a:ext cx="625475" cy="1189038"/>
          </a:xfrm>
          <a:prstGeom prst="rect">
            <a:avLst/>
          </a:prstGeom>
          <a:noFill/>
          <a:ln w="9525">
            <a:noFill/>
            <a:miter lim="800000"/>
            <a:headEnd/>
            <a:tailEnd/>
          </a:ln>
          <a:effectLst/>
        </p:spPr>
        <p:txBody>
          <a:bodyPr>
            <a:spAutoFit/>
          </a:bodyPr>
          <a:lstStyle/>
          <a:p>
            <a:pPr>
              <a:spcBef>
                <a:spcPct val="50000"/>
              </a:spcBef>
            </a:pPr>
            <a:r>
              <a:rPr lang="en-US" sz="7200" b="1">
                <a:solidFill>
                  <a:srgbClr val="FFFF00"/>
                </a:solidFill>
              </a:rPr>
              <a:t>?</a:t>
            </a:r>
          </a:p>
        </p:txBody>
      </p:sp>
      <p:sp>
        <p:nvSpPr>
          <p:cNvPr id="349198" name="Text Box 14"/>
          <p:cNvSpPr txBox="1">
            <a:spLocks noChangeArrowheads="1"/>
          </p:cNvSpPr>
          <p:nvPr/>
        </p:nvSpPr>
        <p:spPr bwMode="auto">
          <a:xfrm>
            <a:off x="2819400" y="5105400"/>
            <a:ext cx="625475" cy="1189038"/>
          </a:xfrm>
          <a:prstGeom prst="rect">
            <a:avLst/>
          </a:prstGeom>
          <a:noFill/>
          <a:ln w="9525">
            <a:noFill/>
            <a:miter lim="800000"/>
            <a:headEnd/>
            <a:tailEnd/>
          </a:ln>
          <a:effectLst/>
        </p:spPr>
        <p:txBody>
          <a:bodyPr>
            <a:spAutoFit/>
          </a:bodyPr>
          <a:lstStyle/>
          <a:p>
            <a:pPr>
              <a:spcBef>
                <a:spcPct val="50000"/>
              </a:spcBef>
            </a:pPr>
            <a:r>
              <a:rPr lang="en-US" sz="7200" b="1">
                <a:solidFill>
                  <a:srgbClr val="FFFF00"/>
                </a:solidFill>
              </a:rPr>
              <a:t>?</a:t>
            </a:r>
          </a:p>
        </p:txBody>
      </p:sp>
      <p:sp>
        <p:nvSpPr>
          <p:cNvPr id="349199" name="Text Box 15"/>
          <p:cNvSpPr txBox="1">
            <a:spLocks noChangeArrowheads="1"/>
          </p:cNvSpPr>
          <p:nvPr/>
        </p:nvSpPr>
        <p:spPr bwMode="auto">
          <a:xfrm>
            <a:off x="7848600" y="3962400"/>
            <a:ext cx="625475" cy="641350"/>
          </a:xfrm>
          <a:prstGeom prst="rect">
            <a:avLst/>
          </a:prstGeom>
          <a:noFill/>
          <a:ln w="9525">
            <a:noFill/>
            <a:miter lim="800000"/>
            <a:headEnd/>
            <a:tailEnd/>
          </a:ln>
          <a:effectLst/>
        </p:spPr>
        <p:txBody>
          <a:bodyPr>
            <a:spAutoFit/>
          </a:bodyPr>
          <a:lstStyle/>
          <a:p>
            <a:pPr>
              <a:spcBef>
                <a:spcPct val="50000"/>
              </a:spcBef>
            </a:pPr>
            <a:r>
              <a:rPr lang="en-US" sz="3600" b="1">
                <a:solidFill>
                  <a:srgbClr val="FFFF00"/>
                </a:solidFill>
              </a:rPr>
              <a:t>?</a:t>
            </a:r>
          </a:p>
        </p:txBody>
      </p:sp>
      <p:sp>
        <p:nvSpPr>
          <p:cNvPr id="349200" name="Text Box 16"/>
          <p:cNvSpPr txBox="1">
            <a:spLocks noChangeArrowheads="1"/>
          </p:cNvSpPr>
          <p:nvPr/>
        </p:nvSpPr>
        <p:spPr bwMode="auto">
          <a:xfrm>
            <a:off x="381000" y="3962400"/>
            <a:ext cx="625475" cy="641350"/>
          </a:xfrm>
          <a:prstGeom prst="rect">
            <a:avLst/>
          </a:prstGeom>
          <a:noFill/>
          <a:ln w="9525">
            <a:noFill/>
            <a:miter lim="800000"/>
            <a:headEnd/>
            <a:tailEnd/>
          </a:ln>
          <a:effectLst/>
        </p:spPr>
        <p:txBody>
          <a:bodyPr>
            <a:spAutoFit/>
          </a:bodyPr>
          <a:lstStyle/>
          <a:p>
            <a:pPr>
              <a:spcBef>
                <a:spcPct val="50000"/>
              </a:spcBef>
            </a:pPr>
            <a:r>
              <a:rPr lang="en-US" sz="3600" b="1">
                <a:solidFill>
                  <a:srgbClr val="FFFF00"/>
                </a:solidFill>
              </a:rPr>
              <a:t>?</a:t>
            </a:r>
          </a:p>
        </p:txBody>
      </p:sp>
      <p:sp>
        <p:nvSpPr>
          <p:cNvPr id="349201" name="Text Box 17"/>
          <p:cNvSpPr txBox="1">
            <a:spLocks noChangeArrowheads="1"/>
          </p:cNvSpPr>
          <p:nvPr/>
        </p:nvSpPr>
        <p:spPr bwMode="auto">
          <a:xfrm>
            <a:off x="2971800" y="914400"/>
            <a:ext cx="3132138" cy="579438"/>
          </a:xfrm>
          <a:prstGeom prst="rect">
            <a:avLst/>
          </a:prstGeom>
          <a:noFill/>
          <a:ln w="9525">
            <a:noFill/>
            <a:miter lim="800000"/>
            <a:headEnd/>
            <a:tailEnd/>
          </a:ln>
          <a:effectLst/>
        </p:spPr>
        <p:txBody>
          <a:bodyPr wrap="none">
            <a:spAutoFit/>
          </a:bodyPr>
          <a:lstStyle/>
          <a:p>
            <a:pPr algn="ctr"/>
            <a:r>
              <a:rPr lang="en-US" sz="3200" i="1" u="sng" dirty="0">
                <a:solidFill>
                  <a:schemeClr val="bg1"/>
                </a:solidFill>
              </a:rPr>
              <a:t>Discussion Topic: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9186"/>
                                        </p:tgtEl>
                                        <p:attrNameLst>
                                          <p:attrName>style.visibility</p:attrName>
                                        </p:attrNameLst>
                                      </p:cBhvr>
                                      <p:to>
                                        <p:strVal val="visible"/>
                                      </p:to>
                                    </p:set>
                                    <p:animEffect transition="in" filter="dissolve">
                                      <p:cBhvr>
                                        <p:cTn id="7" dur="500"/>
                                        <p:tgtEl>
                                          <p:spTgt spid="349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Except where noted © 2004 Phiya Kushi All Rights Reserved d</a:t>
            </a:r>
          </a:p>
        </p:txBody>
      </p:sp>
      <p:sp>
        <p:nvSpPr>
          <p:cNvPr id="355330" name="Rectangle 2"/>
          <p:cNvSpPr>
            <a:spLocks noGrp="1" noChangeArrowheads="1"/>
          </p:cNvSpPr>
          <p:nvPr>
            <p:ph type="title"/>
          </p:nvPr>
        </p:nvSpPr>
        <p:spPr/>
        <p:txBody>
          <a:bodyPr/>
          <a:lstStyle/>
          <a:p>
            <a:r>
              <a:rPr lang="en-US" dirty="0">
                <a:solidFill>
                  <a:srgbClr val="FFFF00"/>
                </a:solidFill>
                <a:latin typeface="+mn-lt"/>
                <a:cs typeface="Times New Roman" pitchFamily="18" charset="0"/>
              </a:rPr>
              <a:t>Do you think of the following?</a:t>
            </a:r>
          </a:p>
        </p:txBody>
      </p:sp>
      <p:sp>
        <p:nvSpPr>
          <p:cNvPr id="355331" name="Rectangle 3"/>
          <p:cNvSpPr>
            <a:spLocks noGrp="1" noChangeArrowheads="1"/>
          </p:cNvSpPr>
          <p:nvPr>
            <p:ph type="body" idx="1"/>
          </p:nvPr>
        </p:nvSpPr>
        <p:spPr/>
        <p:txBody>
          <a:bodyPr/>
          <a:lstStyle/>
          <a:p>
            <a:r>
              <a:rPr lang="en-US" dirty="0">
                <a:solidFill>
                  <a:schemeClr val="bg1"/>
                </a:solidFill>
                <a:cs typeface="Times New Roman" pitchFamily="18" charset="0"/>
              </a:rPr>
              <a:t>That a macrobiotic diet is limiting?</a:t>
            </a:r>
          </a:p>
          <a:p>
            <a:r>
              <a:rPr lang="en-US" dirty="0">
                <a:solidFill>
                  <a:schemeClr val="bg1"/>
                </a:solidFill>
                <a:cs typeface="Times New Roman" pitchFamily="18" charset="0"/>
              </a:rPr>
              <a:t>That it involves the loss of some freedom? </a:t>
            </a:r>
          </a:p>
          <a:p>
            <a:r>
              <a:rPr lang="en-US" dirty="0">
                <a:solidFill>
                  <a:schemeClr val="bg1"/>
                </a:solidFill>
                <a:cs typeface="Times New Roman" pitchFamily="18" charset="0"/>
              </a:rPr>
              <a:t>That one may not get all the necessary nutrients on a macrobiotic diet?</a:t>
            </a:r>
          </a:p>
          <a:p>
            <a:r>
              <a:rPr lang="en-US" dirty="0">
                <a:solidFill>
                  <a:schemeClr val="bg1"/>
                </a:solidFill>
                <a:cs typeface="Times New Roman" pitchFamily="18" charset="0"/>
              </a:rPr>
              <a:t>That it will be bland?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 calcmode="lin" valueType="num">
                                      <p:cBhvr additive="base">
                                        <p:cTn id="7" dur="500" fill="hold"/>
                                        <p:tgtEl>
                                          <p:spTgt spid="355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5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5331">
                                            <p:txEl>
                                              <p:pRg st="1" end="1"/>
                                            </p:txEl>
                                          </p:spTgt>
                                        </p:tgtEl>
                                        <p:attrNameLst>
                                          <p:attrName>style.visibility</p:attrName>
                                        </p:attrNameLst>
                                      </p:cBhvr>
                                      <p:to>
                                        <p:strVal val="visible"/>
                                      </p:to>
                                    </p:set>
                                    <p:anim calcmode="lin" valueType="num">
                                      <p:cBhvr additive="base">
                                        <p:cTn id="13" dur="500" fill="hold"/>
                                        <p:tgtEl>
                                          <p:spTgt spid="3553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5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5331">
                                            <p:txEl>
                                              <p:pRg st="2" end="2"/>
                                            </p:txEl>
                                          </p:spTgt>
                                        </p:tgtEl>
                                        <p:attrNameLst>
                                          <p:attrName>style.visibility</p:attrName>
                                        </p:attrNameLst>
                                      </p:cBhvr>
                                      <p:to>
                                        <p:strVal val="visible"/>
                                      </p:to>
                                    </p:set>
                                    <p:anim calcmode="lin" valueType="num">
                                      <p:cBhvr additive="base">
                                        <p:cTn id="19" dur="500" fill="hold"/>
                                        <p:tgtEl>
                                          <p:spTgt spid="3553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53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5331">
                                            <p:txEl>
                                              <p:pRg st="3" end="3"/>
                                            </p:txEl>
                                          </p:spTgt>
                                        </p:tgtEl>
                                        <p:attrNameLst>
                                          <p:attrName>style.visibility</p:attrName>
                                        </p:attrNameLst>
                                      </p:cBhvr>
                                      <p:to>
                                        <p:strVal val="visible"/>
                                      </p:to>
                                    </p:set>
                                    <p:anim calcmode="lin" valueType="num">
                                      <p:cBhvr additive="base">
                                        <p:cTn id="25" dur="500" fill="hold"/>
                                        <p:tgtEl>
                                          <p:spTgt spid="3553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53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ctrTitle"/>
          </p:nvPr>
        </p:nvSpPr>
        <p:spPr>
          <a:xfrm>
            <a:off x="685800" y="2286000"/>
            <a:ext cx="7772400" cy="1143000"/>
          </a:xfrm>
        </p:spPr>
        <p:txBody>
          <a:bodyPr/>
          <a:lstStyle/>
          <a:p>
            <a:r>
              <a:rPr lang="en-US" dirty="0">
                <a:solidFill>
                  <a:srgbClr val="FFFF00"/>
                </a:solidFill>
                <a:latin typeface="+mn-lt"/>
                <a:cs typeface="Times New Roman" pitchFamily="18" charset="0"/>
              </a:rPr>
              <a:t>Let’s take a closer look…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ctrTitle"/>
          </p:nvPr>
        </p:nvSpPr>
        <p:spPr>
          <a:xfrm>
            <a:off x="685800" y="2286000"/>
            <a:ext cx="7772400" cy="1524000"/>
          </a:xfrm>
        </p:spPr>
        <p:txBody>
          <a:bodyPr/>
          <a:lstStyle/>
          <a:p>
            <a:r>
              <a:rPr lang="en-US" dirty="0">
                <a:solidFill>
                  <a:srgbClr val="FFFF00"/>
                </a:solidFill>
                <a:latin typeface="+mn-lt"/>
                <a:cs typeface="Times New Roman" pitchFamily="18" charset="0"/>
              </a:rPr>
              <a:t>Do you recognize the following foods?…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Rectangle 2"/>
          <p:cNvSpPr>
            <a:spLocks noGrp="1" noChangeArrowheads="1"/>
          </p:cNvSpPr>
          <p:nvPr>
            <p:ph type="ctrTitle"/>
          </p:nvPr>
        </p:nvSpPr>
        <p:spPr>
          <a:xfrm>
            <a:off x="685800" y="4800600"/>
            <a:ext cx="7772400" cy="1143000"/>
          </a:xfrm>
        </p:spPr>
        <p:txBody>
          <a:bodyPr/>
          <a:lstStyle/>
          <a:p>
            <a:r>
              <a:rPr lang="en-US" dirty="0">
                <a:solidFill>
                  <a:srgbClr val="FFFF00"/>
                </a:solidFill>
                <a:latin typeface="+mn-lt"/>
                <a:cs typeface="Times New Roman" pitchFamily="18" charset="0"/>
              </a:rPr>
              <a:t>1. Hamburger and Fries</a:t>
            </a:r>
          </a:p>
        </p:txBody>
      </p:sp>
      <p:pic>
        <p:nvPicPr>
          <p:cNvPr id="334853" name="Picture 5" descr="D:\My Documents\My Pictures\Food\hamburger &amp; fries.gif"/>
          <p:cNvPicPr>
            <a:picLocks noChangeAspect="1" noChangeArrowheads="1"/>
          </p:cNvPicPr>
          <p:nvPr/>
        </p:nvPicPr>
        <p:blipFill>
          <a:blip r:embed="rId2" cstate="print"/>
          <a:srcRect/>
          <a:stretch>
            <a:fillRect/>
          </a:stretch>
        </p:blipFill>
        <p:spPr bwMode="auto">
          <a:xfrm>
            <a:off x="2133600" y="514350"/>
            <a:ext cx="5257800" cy="4057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4850"/>
                                        </p:tgtEl>
                                        <p:attrNameLst>
                                          <p:attrName>style.visibility</p:attrName>
                                        </p:attrNameLst>
                                      </p:cBhvr>
                                      <p:to>
                                        <p:strVal val="visible"/>
                                      </p:to>
                                    </p:set>
                                    <p:animEffect transition="in" filter="dissolve">
                                      <p:cBhvr>
                                        <p:cTn id="7" dur="500"/>
                                        <p:tgtEl>
                                          <p:spTgt spid="334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0"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1873</Words>
  <Application>Microsoft Office PowerPoint</Application>
  <PresentationFormat>On-screen Show (4:3)</PresentationFormat>
  <Paragraphs>242</Paragraphs>
  <Slides>44</Slides>
  <Notes>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Food and Macrobiotics Part 1</vt:lpstr>
      <vt:lpstr>“Let Food Be Thy Medicine And Medicine Thy Food”</vt:lpstr>
      <vt:lpstr>Presentation Objectives</vt:lpstr>
      <vt:lpstr>What do you think of when you compare a macrobiotic diet to what the average American eats?</vt:lpstr>
      <vt:lpstr>Do you think of the following?</vt:lpstr>
      <vt:lpstr>Let’s take a closer look…</vt:lpstr>
      <vt:lpstr>Do you recognize the following foods?…</vt:lpstr>
      <vt:lpstr>1. Hamburger and Fries</vt:lpstr>
      <vt:lpstr>2. Spaghetti Bolognese</vt:lpstr>
      <vt:lpstr>3. Steak Dinner</vt:lpstr>
      <vt:lpstr>4. Fettuccine and Veal Parmesan</vt:lpstr>
      <vt:lpstr>5. Pizza</vt:lpstr>
      <vt:lpstr>6. Stuffed Turkey</vt:lpstr>
      <vt:lpstr>7. Barbequed Chicken</vt:lpstr>
      <vt:lpstr>What are the key ingredients of these foods?</vt:lpstr>
      <vt:lpstr>Key Ingredients:</vt:lpstr>
      <vt:lpstr>Let’s look again at those dishes…</vt:lpstr>
      <vt:lpstr>Hamburger and Fries</vt:lpstr>
      <vt:lpstr>2. Spaghetti Bolognese</vt:lpstr>
      <vt:lpstr>3. Steak Dinner</vt:lpstr>
      <vt:lpstr>4. Fettuccine and Veal</vt:lpstr>
      <vt:lpstr>5. Pizza</vt:lpstr>
      <vt:lpstr>6. Turkey</vt:lpstr>
      <vt:lpstr>7. Barbequed Chicken</vt:lpstr>
      <vt:lpstr>Now, compare this with typical macrobiotic fare…</vt:lpstr>
      <vt:lpstr>Slide 27</vt:lpstr>
      <vt:lpstr>Slide 28</vt:lpstr>
      <vt:lpstr>Slide 29</vt:lpstr>
      <vt:lpstr>Slide 30</vt:lpstr>
      <vt:lpstr>Slide 31</vt:lpstr>
      <vt:lpstr>Slide 32</vt:lpstr>
      <vt:lpstr>What are the key ingredients?</vt:lpstr>
      <vt:lpstr>Slide 34</vt:lpstr>
      <vt:lpstr>Basic Dietary Variations according to need and lifestyle</vt:lpstr>
      <vt:lpstr>Basic Yin/Yang Food Correlation</vt:lpstr>
      <vt:lpstr>Yin/Yang correlation of Basic Dietary Variations</vt:lpstr>
      <vt:lpstr>Yin/Yang correlation of Basic Dietary Variations (cont’d)</vt:lpstr>
      <vt:lpstr>Yin/Yang correlation of Basic Dietary Variations (Extreme)</vt:lpstr>
      <vt:lpstr>1.  Healing/Mild Dietary Guidelines</vt:lpstr>
      <vt:lpstr>2.  Basic/Normal Dietary Guidelines</vt:lpstr>
      <vt:lpstr>3.  Healthy/Active Dietary Guidelines</vt:lpstr>
      <vt:lpstr>4.  Unhealthy Dietary Guidelines</vt:lpstr>
      <vt:lpstr>Dietary Guidelines Summary</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Phiya</dc:creator>
  <cp:lastModifiedBy>Phiya</cp:lastModifiedBy>
  <cp:revision>11</cp:revision>
  <dcterms:created xsi:type="dcterms:W3CDTF">2012-11-18T21:22:23Z</dcterms:created>
  <dcterms:modified xsi:type="dcterms:W3CDTF">2012-11-18T23:06:01Z</dcterms:modified>
</cp:coreProperties>
</file>