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7" r:id="rId2"/>
    <p:sldId id="260" r:id="rId3"/>
    <p:sldId id="258" r:id="rId4"/>
    <p:sldId id="259" r:id="rId5"/>
    <p:sldId id="261" r:id="rId6"/>
    <p:sldId id="263" r:id="rId7"/>
    <p:sldId id="264" r:id="rId8"/>
    <p:sldId id="262" r:id="rId9"/>
    <p:sldId id="265" r:id="rId10"/>
    <p:sldId id="266" r:id="rId11"/>
    <p:sldId id="267" r:id="rId12"/>
    <p:sldId id="268" r:id="rId13"/>
    <p:sldId id="269" r:id="rId14"/>
    <p:sldId id="270" r:id="rId15"/>
    <p:sldId id="336" r:id="rId16"/>
    <p:sldId id="334" r:id="rId17"/>
    <p:sldId id="335"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31" r:id="rId62"/>
    <p:sldId id="332" r:id="rId63"/>
    <p:sldId id="314" r:id="rId64"/>
    <p:sldId id="315" r:id="rId65"/>
    <p:sldId id="316" r:id="rId66"/>
    <p:sldId id="317" r:id="rId67"/>
    <p:sldId id="318" r:id="rId68"/>
    <p:sldId id="320" r:id="rId69"/>
    <p:sldId id="321" r:id="rId70"/>
    <p:sldId id="333" r:id="rId71"/>
    <p:sldId id="329" r:id="rId7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C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84" d="100"/>
          <a:sy n="84" d="100"/>
        </p:scale>
        <p:origin x="-95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1538FE-03CF-4CF3-9C96-639659B23F32}" type="datetimeFigureOut">
              <a:rPr lang="en-US" smtClean="0"/>
              <a:t>11/18/2012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3795D1-AEC0-4D53-BF76-EE85A04A6D0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0E79D5-8F2B-487F-AA51-563655143978}"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FAF9DE-3D58-4829-A318-3C9B2D25355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950D96C-8DE9-4BE0-B05A-48CD6C2356A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0DB5086-1E3D-450D-A0A6-A8EAF90C89C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D4DA0D7-0547-4436-9F5E-9BCAE34F92D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B4B9D28-05DC-4370-9F1F-9E7558F139A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EE48CDE-8B36-4C69-AC02-9BF10AC54AB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4B2E9DC-A594-495A-B4DC-6F065A61A3C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C884916-1AC0-4C60-A5AB-CEFEFE281EC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BA4CAAA-B3B9-46F5-9895-79008B6666F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C02BAAA-2199-4990-955A-5BCEB3701D1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B070360-F677-478B-814B-7779BC93FB8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94A9454-6EC6-4795-93A6-0396759C7FF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3600"/>
            <a:ext cx="7772400" cy="1143000"/>
          </a:xfrm>
        </p:spPr>
        <p:txBody>
          <a:bodyPr/>
          <a:lstStyle/>
          <a:p>
            <a:r>
              <a:rPr lang="en-US" sz="5400">
                <a:solidFill>
                  <a:srgbClr val="FFFF00"/>
                </a:solidFill>
              </a:rPr>
              <a:t>What is Macrobiotics?</a:t>
            </a:r>
          </a:p>
        </p:txBody>
      </p:sp>
      <p:sp>
        <p:nvSpPr>
          <p:cNvPr id="3077" name="Text Box 5"/>
          <p:cNvSpPr txBox="1">
            <a:spLocks noChangeArrowheads="1"/>
          </p:cNvSpPr>
          <p:nvPr/>
        </p:nvSpPr>
        <p:spPr bwMode="auto">
          <a:xfrm>
            <a:off x="5695950" y="6172200"/>
            <a:ext cx="3197225" cy="396875"/>
          </a:xfrm>
          <a:prstGeom prst="rect">
            <a:avLst/>
          </a:prstGeom>
          <a:noFill/>
          <a:ln w="9525">
            <a:noFill/>
            <a:miter lim="800000"/>
            <a:headEnd/>
            <a:tailEnd/>
          </a:ln>
          <a:effectLst/>
        </p:spPr>
        <p:txBody>
          <a:bodyPr wrap="none">
            <a:spAutoFit/>
          </a:bodyPr>
          <a:lstStyle/>
          <a:p>
            <a:pPr algn="r"/>
            <a:r>
              <a:rPr lang="en-US" sz="2000" i="1">
                <a:solidFill>
                  <a:srgbClr val="FFFF00"/>
                </a:solidFill>
              </a:rPr>
              <a:t>Portions © 2004 Phiya Kushi</a:t>
            </a:r>
          </a:p>
        </p:txBody>
      </p:sp>
      <p:sp>
        <p:nvSpPr>
          <p:cNvPr id="3078" name="Text Box 6"/>
          <p:cNvSpPr txBox="1">
            <a:spLocks noChangeArrowheads="1"/>
          </p:cNvSpPr>
          <p:nvPr/>
        </p:nvSpPr>
        <p:spPr bwMode="auto">
          <a:xfrm>
            <a:off x="2209800" y="3352800"/>
            <a:ext cx="4564063" cy="519113"/>
          </a:xfrm>
          <a:prstGeom prst="rect">
            <a:avLst/>
          </a:prstGeom>
          <a:noFill/>
          <a:ln w="9525">
            <a:noFill/>
            <a:miter lim="800000"/>
            <a:headEnd/>
            <a:tailEnd/>
          </a:ln>
          <a:effectLst/>
        </p:spPr>
        <p:txBody>
          <a:bodyPr wrap="none">
            <a:spAutoFit/>
          </a:bodyPr>
          <a:lstStyle/>
          <a:p>
            <a:pPr algn="ctr"/>
            <a:r>
              <a:rPr lang="en-US" sz="2800" i="1" dirty="0">
                <a:solidFill>
                  <a:schemeClr val="bg1"/>
                </a:solidFill>
              </a:rPr>
              <a:t>A Presentation by </a:t>
            </a:r>
            <a:r>
              <a:rPr lang="en-US" sz="2800" i="1" dirty="0" err="1">
                <a:solidFill>
                  <a:schemeClr val="bg1"/>
                </a:solidFill>
              </a:rPr>
              <a:t>Phiya</a:t>
            </a:r>
            <a:r>
              <a:rPr lang="en-US" sz="2800" i="1" dirty="0">
                <a:solidFill>
                  <a:schemeClr val="bg1"/>
                </a:solidFill>
              </a:rPr>
              <a:t> </a:t>
            </a:r>
            <a:r>
              <a:rPr lang="en-US" sz="2800" i="1" dirty="0" err="1">
                <a:solidFill>
                  <a:schemeClr val="bg1"/>
                </a:solidFill>
              </a:rPr>
              <a:t>Kushi</a:t>
            </a:r>
            <a:endParaRPr lang="en-US" sz="2800"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Effect transition="in" filter="dissolve">
                                      <p:cBhvr>
                                        <p:cTn id="11" dur="500"/>
                                        <p:tgtEl>
                                          <p:spTgt spid="3078"/>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077"/>
                                        </p:tgtEl>
                                        <p:attrNameLst>
                                          <p:attrName>style.visibility</p:attrName>
                                        </p:attrNameLst>
                                      </p:cBhvr>
                                      <p:to>
                                        <p:strVal val="visible"/>
                                      </p:to>
                                    </p:set>
                                    <p:animEffect transition="in" filter="dissolve">
                                      <p:cBhvr>
                                        <p:cTn id="15"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7" grpId="0" autoUpdateAnimBg="0"/>
      <p:bldP spid="3078"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0" y="460375"/>
            <a:ext cx="9144000" cy="59356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dissolve">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3600">
                <a:solidFill>
                  <a:srgbClr val="FFFF00"/>
                </a:solidFill>
              </a:rPr>
              <a:t>The “Macrobiotic” image problem:</a:t>
            </a:r>
          </a:p>
        </p:txBody>
      </p:sp>
      <p:sp>
        <p:nvSpPr>
          <p:cNvPr id="13315" name="Rectangle 3"/>
          <p:cNvSpPr>
            <a:spLocks noGrp="1" noChangeArrowheads="1"/>
          </p:cNvSpPr>
          <p:nvPr>
            <p:ph type="body" idx="1"/>
          </p:nvPr>
        </p:nvSpPr>
        <p:spPr>
          <a:xfrm>
            <a:off x="1066800" y="1905000"/>
            <a:ext cx="6934200" cy="3048000"/>
          </a:xfrm>
        </p:spPr>
        <p:txBody>
          <a:bodyPr/>
          <a:lstStyle/>
          <a:p>
            <a:pPr>
              <a:lnSpc>
                <a:spcPct val="90000"/>
              </a:lnSpc>
            </a:pPr>
            <a:r>
              <a:rPr lang="en-US">
                <a:solidFill>
                  <a:schemeClr val="bg1"/>
                </a:solidFill>
              </a:rPr>
              <a:t>Was thought of as a dangerous fad diet</a:t>
            </a:r>
          </a:p>
          <a:p>
            <a:pPr>
              <a:lnSpc>
                <a:spcPct val="90000"/>
              </a:lnSpc>
            </a:pPr>
            <a:r>
              <a:rPr lang="en-US">
                <a:solidFill>
                  <a:schemeClr val="bg1"/>
                </a:solidFill>
              </a:rPr>
              <a:t>Was thought of as a cult</a:t>
            </a:r>
          </a:p>
          <a:p>
            <a:pPr>
              <a:lnSpc>
                <a:spcPct val="90000"/>
              </a:lnSpc>
            </a:pPr>
            <a:r>
              <a:rPr lang="en-US">
                <a:solidFill>
                  <a:schemeClr val="bg1"/>
                </a:solidFill>
              </a:rPr>
              <a:t>Was thought of as eastern mysticism</a:t>
            </a:r>
          </a:p>
          <a:p>
            <a:pPr>
              <a:lnSpc>
                <a:spcPct val="90000"/>
              </a:lnSpc>
            </a:pPr>
            <a:r>
              <a:rPr lang="en-US">
                <a:solidFill>
                  <a:schemeClr val="bg1"/>
                </a:solidFill>
              </a:rPr>
              <a:t>At best, is a narrow diet based on Chinese philosophy that may be good for cancer</a:t>
            </a:r>
          </a:p>
        </p:txBody>
      </p:sp>
      <p:sp>
        <p:nvSpPr>
          <p:cNvPr id="13316" name="Line 4"/>
          <p:cNvSpPr>
            <a:spLocks noChangeShapeType="1"/>
          </p:cNvSpPr>
          <p:nvPr/>
        </p:nvSpPr>
        <p:spPr bwMode="auto">
          <a:xfrm>
            <a:off x="838200" y="1676400"/>
            <a:ext cx="7391400" cy="0"/>
          </a:xfrm>
          <a:prstGeom prst="line">
            <a:avLst/>
          </a:prstGeom>
          <a:noFill/>
          <a:ln w="381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dissolve">
                                      <p:cBhvr>
                                        <p:cTn id="7" dur="500"/>
                                        <p:tgtEl>
                                          <p:spTgt spid="133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316"/>
                                        </p:tgtEl>
                                        <p:attrNameLst>
                                          <p:attrName>style.visibility</p:attrName>
                                        </p:attrNameLst>
                                      </p:cBhvr>
                                      <p:to>
                                        <p:strVal val="visible"/>
                                      </p:to>
                                    </p:set>
                                    <p:anim calcmode="lin" valueType="num">
                                      <p:cBhvr additive="base">
                                        <p:cTn id="11" dur="500" fill="hold"/>
                                        <p:tgtEl>
                                          <p:spTgt spid="13316"/>
                                        </p:tgtEl>
                                        <p:attrNameLst>
                                          <p:attrName>ppt_x</p:attrName>
                                        </p:attrNameLst>
                                      </p:cBhvr>
                                      <p:tavLst>
                                        <p:tav tm="0">
                                          <p:val>
                                            <p:strVal val="#ppt_x"/>
                                          </p:val>
                                        </p:tav>
                                        <p:tav tm="100000">
                                          <p:val>
                                            <p:strVal val="#ppt_x"/>
                                          </p:val>
                                        </p:tav>
                                      </p:tavLst>
                                    </p:anim>
                                    <p:anim calcmode="lin" valueType="num">
                                      <p:cBhvr additive="base">
                                        <p:cTn id="12"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315">
                                            <p:txEl>
                                              <p:pRg st="0" end="0"/>
                                            </p:txEl>
                                          </p:spTgt>
                                        </p:tgtEl>
                                        <p:attrNameLst>
                                          <p:attrName>style.visibility</p:attrName>
                                        </p:attrNameLst>
                                      </p:cBhvr>
                                      <p:to>
                                        <p:strVal val="visible"/>
                                      </p:to>
                                    </p:set>
                                    <p:anim calcmode="lin" valueType="num">
                                      <p:cBhvr additive="base">
                                        <p:cTn id="1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315">
                                            <p:txEl>
                                              <p:pRg st="1" end="1"/>
                                            </p:txEl>
                                          </p:spTgt>
                                        </p:tgtEl>
                                        <p:attrNameLst>
                                          <p:attrName>style.visibility</p:attrName>
                                        </p:attrNameLst>
                                      </p:cBhvr>
                                      <p:to>
                                        <p:strVal val="visible"/>
                                      </p:to>
                                    </p:set>
                                    <p:anim calcmode="lin" valueType="num">
                                      <p:cBhvr additive="base">
                                        <p:cTn id="2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315">
                                            <p:txEl>
                                              <p:pRg st="2" end="2"/>
                                            </p:txEl>
                                          </p:spTgt>
                                        </p:tgtEl>
                                        <p:attrNameLst>
                                          <p:attrName>style.visibility</p:attrName>
                                        </p:attrNameLst>
                                      </p:cBhvr>
                                      <p:to>
                                        <p:strVal val="visible"/>
                                      </p:to>
                                    </p:set>
                                    <p:anim calcmode="lin" valueType="num">
                                      <p:cBhvr additive="base">
                                        <p:cTn id="2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315">
                                            <p:txEl>
                                              <p:pRg st="3" end="3"/>
                                            </p:txEl>
                                          </p:spTgt>
                                        </p:tgtEl>
                                        <p:attrNameLst>
                                          <p:attrName>style.visibility</p:attrName>
                                        </p:attrNameLst>
                                      </p:cBhvr>
                                      <p:to>
                                        <p:strVal val="visible"/>
                                      </p:to>
                                    </p:set>
                                    <p:anim calcmode="lin" valueType="num">
                                      <p:cBhvr additive="base">
                                        <p:cTn id="3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5" grpId="0" build="p" autoUpdateAnimBg="0"/>
      <p:bldP spid="133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1600200"/>
            <a:ext cx="7772400" cy="2209800"/>
          </a:xfrm>
        </p:spPr>
        <p:txBody>
          <a:bodyPr/>
          <a:lstStyle/>
          <a:p>
            <a:r>
              <a:rPr lang="en-US">
                <a:solidFill>
                  <a:srgbClr val="FFFF00"/>
                </a:solidFill>
              </a:rPr>
              <a:t>How “macrobiotics”</a:t>
            </a:r>
            <a:br>
              <a:rPr lang="en-US">
                <a:solidFill>
                  <a:srgbClr val="FFFF00"/>
                </a:solidFill>
              </a:rPr>
            </a:br>
            <a:r>
              <a:rPr lang="en-US">
                <a:solidFill>
                  <a:srgbClr val="FFFF00"/>
                </a:solidFill>
              </a:rPr>
              <a:t>is sometimes defined: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685800" y="457200"/>
            <a:ext cx="7772400" cy="2362200"/>
          </a:xfrm>
        </p:spPr>
        <p:txBody>
          <a:bodyPr/>
          <a:lstStyle/>
          <a:p>
            <a:r>
              <a:rPr lang="en-US" sz="3200">
                <a:solidFill>
                  <a:srgbClr val="FFFF00"/>
                </a:solidFill>
              </a:rPr>
              <a:t>Main Entry: </a:t>
            </a:r>
            <a:r>
              <a:rPr lang="en-US" sz="3200" b="1">
                <a:solidFill>
                  <a:srgbClr val="FFFF00"/>
                </a:solidFill>
              </a:rPr>
              <a:t>mac·ro·bi·ot·ic</a:t>
            </a:r>
            <a:r>
              <a:rPr lang="en-US" sz="3200">
                <a:solidFill>
                  <a:srgbClr val="FFFF00"/>
                </a:solidFill>
              </a:rPr>
              <a:t>  </a:t>
            </a:r>
            <a:br>
              <a:rPr lang="en-US" sz="3200">
                <a:solidFill>
                  <a:srgbClr val="FFFF00"/>
                </a:solidFill>
              </a:rPr>
            </a:br>
            <a:r>
              <a:rPr lang="en-US" sz="3200">
                <a:solidFill>
                  <a:srgbClr val="FFFF00"/>
                </a:solidFill>
              </a:rPr>
              <a:t>Pronunciation: -bI-'ä-tik, -bE-</a:t>
            </a:r>
            <a:br>
              <a:rPr lang="en-US" sz="3200">
                <a:solidFill>
                  <a:srgbClr val="FFFF00"/>
                </a:solidFill>
              </a:rPr>
            </a:br>
            <a:r>
              <a:rPr lang="en-US" sz="3200">
                <a:solidFill>
                  <a:srgbClr val="FFFF00"/>
                </a:solidFill>
              </a:rPr>
              <a:t>Function: </a:t>
            </a:r>
            <a:r>
              <a:rPr lang="en-US" sz="3200" i="1">
                <a:solidFill>
                  <a:srgbClr val="FFFF00"/>
                </a:solidFill>
              </a:rPr>
              <a:t>adjective</a:t>
            </a:r>
            <a:r>
              <a:rPr lang="en-US" sz="3200">
                <a:solidFill>
                  <a:srgbClr val="FFFF00"/>
                </a:solidFill>
              </a:rPr>
              <a:t/>
            </a:r>
            <a:br>
              <a:rPr lang="en-US" sz="3200">
                <a:solidFill>
                  <a:srgbClr val="FFFF00"/>
                </a:solidFill>
              </a:rPr>
            </a:br>
            <a:r>
              <a:rPr lang="en-US" sz="3200" b="1" i="1">
                <a:solidFill>
                  <a:srgbClr val="FFFF00"/>
                </a:solidFill>
              </a:rPr>
              <a:t>Date: 1965</a:t>
            </a:r>
            <a:endParaRPr lang="en-US" sz="2000" b="1" i="1">
              <a:solidFill>
                <a:srgbClr val="FFFF00"/>
              </a:solidFill>
            </a:endParaRPr>
          </a:p>
        </p:txBody>
      </p:sp>
      <p:sp>
        <p:nvSpPr>
          <p:cNvPr id="15363" name="Rectangle 3"/>
          <p:cNvSpPr>
            <a:spLocks noChangeArrowheads="1"/>
          </p:cNvSpPr>
          <p:nvPr/>
        </p:nvSpPr>
        <p:spPr bwMode="auto">
          <a:xfrm>
            <a:off x="685800" y="2743200"/>
            <a:ext cx="7772400" cy="2528888"/>
          </a:xfrm>
          <a:prstGeom prst="rect">
            <a:avLst/>
          </a:prstGeom>
          <a:noFill/>
          <a:ln w="9525">
            <a:noFill/>
            <a:miter lim="800000"/>
            <a:headEnd/>
            <a:tailEnd/>
          </a:ln>
          <a:effectLst/>
        </p:spPr>
        <p:txBody>
          <a:bodyPr>
            <a:spAutoFit/>
          </a:bodyPr>
          <a:lstStyle/>
          <a:p>
            <a:pPr algn="ctr"/>
            <a:r>
              <a:rPr lang="en-US" sz="3200" b="1">
                <a:solidFill>
                  <a:schemeClr val="bg1"/>
                </a:solidFill>
              </a:rPr>
              <a:t>:</a:t>
            </a:r>
            <a:r>
              <a:rPr lang="en-US" sz="3200">
                <a:solidFill>
                  <a:schemeClr val="bg1"/>
                </a:solidFill>
              </a:rPr>
              <a:t> of, relating to, or being a diet based on the Chinese cosmological principles of yin and yang that in its most rigorous forms consists primarily of whole grains and requires caution to avoid malnutrition, scurvy, or anemia </a:t>
            </a:r>
          </a:p>
        </p:txBody>
      </p:sp>
      <p:sp>
        <p:nvSpPr>
          <p:cNvPr id="15364" name="Rectangle 4"/>
          <p:cNvSpPr>
            <a:spLocks noChangeArrowheads="1"/>
          </p:cNvSpPr>
          <p:nvPr/>
        </p:nvSpPr>
        <p:spPr bwMode="auto">
          <a:xfrm>
            <a:off x="2166938" y="5283200"/>
            <a:ext cx="4910137" cy="641350"/>
          </a:xfrm>
          <a:prstGeom prst="rect">
            <a:avLst/>
          </a:prstGeom>
          <a:noFill/>
          <a:ln w="9525">
            <a:noFill/>
            <a:miter lim="800000"/>
            <a:headEnd/>
            <a:tailEnd/>
          </a:ln>
          <a:effectLst/>
        </p:spPr>
        <p:txBody>
          <a:bodyPr wrap="none">
            <a:spAutoFit/>
          </a:bodyPr>
          <a:lstStyle/>
          <a:p>
            <a:pPr algn="ctr"/>
            <a:r>
              <a:rPr lang="en-US" sz="3600">
                <a:solidFill>
                  <a:srgbClr val="FFFF00"/>
                </a:solidFill>
              </a:rPr>
              <a:t>- </a:t>
            </a:r>
            <a:r>
              <a:rPr lang="en-US" i="1">
                <a:solidFill>
                  <a:srgbClr val="FFFF00"/>
                </a:solidFill>
              </a:rPr>
              <a:t>Merriam Webster Online Dictionary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dissolve">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363"/>
                                        </p:tgtEl>
                                        <p:attrNameLst>
                                          <p:attrName>style.visibility</p:attrName>
                                        </p:attrNameLst>
                                      </p:cBhvr>
                                      <p:to>
                                        <p:strVal val="visible"/>
                                      </p:to>
                                    </p:set>
                                    <p:animEffect transition="in" filter="box(out)">
                                      <p:cBhvr>
                                        <p:cTn id="12" dur="500"/>
                                        <p:tgtEl>
                                          <p:spTgt spid="1536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364"/>
                                        </p:tgtEl>
                                        <p:attrNameLst>
                                          <p:attrName>style.visibility</p:attrName>
                                        </p:attrNameLst>
                                      </p:cBhvr>
                                      <p:to>
                                        <p:strVal val="visible"/>
                                      </p:to>
                                    </p:set>
                                    <p:anim calcmode="lin" valueType="num">
                                      <p:cBhvr additive="base">
                                        <p:cTn id="17" dur="500" fill="hold"/>
                                        <p:tgtEl>
                                          <p:spTgt spid="15364"/>
                                        </p:tgtEl>
                                        <p:attrNameLst>
                                          <p:attrName>ppt_x</p:attrName>
                                        </p:attrNameLst>
                                      </p:cBhvr>
                                      <p:tavLst>
                                        <p:tav tm="0">
                                          <p:val>
                                            <p:strVal val="#ppt_x"/>
                                          </p:val>
                                        </p:tav>
                                        <p:tav tm="100000">
                                          <p:val>
                                            <p:strVal val="#ppt_x"/>
                                          </p:val>
                                        </p:tav>
                                      </p:tavLst>
                                    </p:anim>
                                    <p:anim calcmode="lin" valueType="num">
                                      <p:cBhvr additive="base">
                                        <p:cTn id="18" dur="500" fill="hold"/>
                                        <p:tgtEl>
                                          <p:spTgt spid="153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3" grpId="0" autoUpdateAnimBg="0"/>
      <p:bldP spid="1536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533400"/>
            <a:ext cx="7772400" cy="1143000"/>
          </a:xfrm>
        </p:spPr>
        <p:txBody>
          <a:bodyPr/>
          <a:lstStyle/>
          <a:p>
            <a:r>
              <a:rPr lang="en-US" sz="4000">
                <a:solidFill>
                  <a:srgbClr val="FFFF00"/>
                </a:solidFill>
              </a:rPr>
              <a:t>The Official Kushi Institute</a:t>
            </a:r>
            <a:br>
              <a:rPr lang="en-US" sz="4000">
                <a:solidFill>
                  <a:srgbClr val="FFFF00"/>
                </a:solidFill>
              </a:rPr>
            </a:br>
            <a:r>
              <a:rPr lang="en-US" sz="4000">
                <a:solidFill>
                  <a:srgbClr val="FFFF00"/>
                </a:solidFill>
              </a:rPr>
              <a:t>Definition for “Macrobiotics”:</a:t>
            </a:r>
          </a:p>
        </p:txBody>
      </p:sp>
      <p:sp>
        <p:nvSpPr>
          <p:cNvPr id="16387" name="Text Box 3"/>
          <p:cNvSpPr txBox="1">
            <a:spLocks noChangeArrowheads="1"/>
          </p:cNvSpPr>
          <p:nvPr/>
        </p:nvSpPr>
        <p:spPr bwMode="auto">
          <a:xfrm>
            <a:off x="1066800" y="1981200"/>
            <a:ext cx="7086600" cy="3808413"/>
          </a:xfrm>
          <a:prstGeom prst="rect">
            <a:avLst/>
          </a:prstGeom>
          <a:noFill/>
          <a:ln w="9525">
            <a:noFill/>
            <a:miter lim="800000"/>
            <a:headEnd/>
            <a:tailEnd/>
          </a:ln>
          <a:effectLst/>
        </p:spPr>
        <p:txBody>
          <a:bodyPr>
            <a:spAutoFit/>
          </a:bodyPr>
          <a:lstStyle/>
          <a:p>
            <a:pPr algn="ctr"/>
            <a:r>
              <a:rPr lang="en-US" sz="3200">
                <a:solidFill>
                  <a:schemeClr val="bg1"/>
                </a:solidFill>
                <a:cs typeface="Times New Roman" pitchFamily="18" charset="0"/>
              </a:rPr>
              <a:t>Macrobiotics is the art and science of</a:t>
            </a:r>
          </a:p>
          <a:p>
            <a:pPr algn="ctr"/>
            <a:r>
              <a:rPr lang="en-US" sz="3200">
                <a:solidFill>
                  <a:schemeClr val="bg1"/>
                </a:solidFill>
                <a:cs typeface="Times New Roman" pitchFamily="18" charset="0"/>
              </a:rPr>
              <a:t>health and longevity through the study</a:t>
            </a:r>
          </a:p>
          <a:p>
            <a:pPr algn="ctr"/>
            <a:r>
              <a:rPr lang="en-US" sz="3200">
                <a:solidFill>
                  <a:schemeClr val="bg1"/>
                </a:solidFill>
                <a:cs typeface="Times New Roman" pitchFamily="18" charset="0"/>
              </a:rPr>
              <a:t>and understanding of the relation and</a:t>
            </a:r>
          </a:p>
          <a:p>
            <a:pPr algn="ctr"/>
            <a:r>
              <a:rPr lang="en-US" sz="3200">
                <a:solidFill>
                  <a:schemeClr val="bg1"/>
                </a:solidFill>
                <a:cs typeface="Times New Roman" pitchFamily="18" charset="0"/>
              </a:rPr>
              <a:t>interactions between ourselves, the foods</a:t>
            </a:r>
          </a:p>
          <a:p>
            <a:pPr algn="ctr"/>
            <a:r>
              <a:rPr lang="en-US" sz="3200">
                <a:solidFill>
                  <a:schemeClr val="bg1"/>
                </a:solidFill>
                <a:cs typeface="Times New Roman" pitchFamily="18" charset="0"/>
              </a:rPr>
              <a:t>we eat, the lifestyles we choose to lead,</a:t>
            </a:r>
          </a:p>
          <a:p>
            <a:pPr algn="ctr"/>
            <a:r>
              <a:rPr lang="en-US" sz="3200">
                <a:solidFill>
                  <a:schemeClr val="bg1"/>
                </a:solidFill>
                <a:cs typeface="Times New Roman" pitchFamily="18" charset="0"/>
              </a:rPr>
              <a:t>and the environments in which we live.</a:t>
            </a:r>
          </a:p>
          <a:p>
            <a:pPr algn="ctr"/>
            <a:endParaRPr lang="en-US" sz="3200">
              <a:solidFill>
                <a:schemeClr val="bg1"/>
              </a:solidFill>
              <a:cs typeface="Times New Roman" pitchFamily="18" charset="0"/>
            </a:endParaRPr>
          </a:p>
          <a:p>
            <a:pPr algn="ctr"/>
            <a:r>
              <a:rPr lang="en-US" sz="2000">
                <a:solidFill>
                  <a:srgbClr val="FFFF00"/>
                </a:solidFill>
                <a:cs typeface="Times New Roman" pitchFamily="18" charset="0"/>
              </a:rPr>
              <a:t>(See WEB Site:   www.macrobiotics.org   for more description…)</a:t>
            </a:r>
          </a:p>
        </p:txBody>
      </p:sp>
      <p:sp>
        <p:nvSpPr>
          <p:cNvPr id="16388" name="Line 4"/>
          <p:cNvSpPr>
            <a:spLocks noChangeShapeType="1"/>
          </p:cNvSpPr>
          <p:nvPr/>
        </p:nvSpPr>
        <p:spPr bwMode="auto">
          <a:xfrm>
            <a:off x="838200" y="1828800"/>
            <a:ext cx="7391400" cy="0"/>
          </a:xfrm>
          <a:prstGeom prst="line">
            <a:avLst/>
          </a:prstGeom>
          <a:noFill/>
          <a:ln w="381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dissolve">
                                      <p:cBhvr>
                                        <p:cTn id="7" dur="500"/>
                                        <p:tgtEl>
                                          <p:spTgt spid="1638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388"/>
                                        </p:tgtEl>
                                        <p:attrNameLst>
                                          <p:attrName>style.visibility</p:attrName>
                                        </p:attrNameLst>
                                      </p:cBhvr>
                                      <p:to>
                                        <p:strVal val="visible"/>
                                      </p:to>
                                    </p:set>
                                    <p:anim calcmode="lin" valueType="num">
                                      <p:cBhvr additive="base">
                                        <p:cTn id="11" dur="500" fill="hold"/>
                                        <p:tgtEl>
                                          <p:spTgt spid="16388"/>
                                        </p:tgtEl>
                                        <p:attrNameLst>
                                          <p:attrName>ppt_x</p:attrName>
                                        </p:attrNameLst>
                                      </p:cBhvr>
                                      <p:tavLst>
                                        <p:tav tm="0">
                                          <p:val>
                                            <p:strVal val="#ppt_x"/>
                                          </p:val>
                                        </p:tav>
                                        <p:tav tm="100000">
                                          <p:val>
                                            <p:strVal val="#ppt_x"/>
                                          </p:val>
                                        </p:tav>
                                      </p:tavLst>
                                    </p:anim>
                                    <p:anim calcmode="lin" valueType="num">
                                      <p:cBhvr additive="base">
                                        <p:cTn id="12"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387">
                                            <p:txEl>
                                              <p:pRg st="0" end="0"/>
                                            </p:txEl>
                                          </p:spTgt>
                                        </p:tgtEl>
                                        <p:attrNameLst>
                                          <p:attrName>style.visibility</p:attrName>
                                        </p:attrNameLst>
                                      </p:cBhvr>
                                      <p:to>
                                        <p:strVal val="visible"/>
                                      </p:to>
                                    </p:set>
                                    <p:anim calcmode="lin" valueType="num">
                                      <p:cBhvr additive="base">
                                        <p:cTn id="1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387">
                                            <p:txEl>
                                              <p:pRg st="1" end="1"/>
                                            </p:txEl>
                                          </p:spTgt>
                                        </p:tgtEl>
                                        <p:attrNameLst>
                                          <p:attrName>style.visibility</p:attrName>
                                        </p:attrNameLst>
                                      </p:cBhvr>
                                      <p:to>
                                        <p:strVal val="visible"/>
                                      </p:to>
                                    </p:set>
                                    <p:anim calcmode="lin" valueType="num">
                                      <p:cBhvr additive="base">
                                        <p:cTn id="2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387">
                                            <p:txEl>
                                              <p:pRg st="2" end="2"/>
                                            </p:txEl>
                                          </p:spTgt>
                                        </p:tgtEl>
                                        <p:attrNameLst>
                                          <p:attrName>style.visibility</p:attrName>
                                        </p:attrNameLst>
                                      </p:cBhvr>
                                      <p:to>
                                        <p:strVal val="visible"/>
                                      </p:to>
                                    </p:set>
                                    <p:anim calcmode="lin" valueType="num">
                                      <p:cBhvr additive="base">
                                        <p:cTn id="2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387">
                                            <p:txEl>
                                              <p:pRg st="3" end="3"/>
                                            </p:txEl>
                                          </p:spTgt>
                                        </p:tgtEl>
                                        <p:attrNameLst>
                                          <p:attrName>style.visibility</p:attrName>
                                        </p:attrNameLst>
                                      </p:cBhvr>
                                      <p:to>
                                        <p:strVal val="visible"/>
                                      </p:to>
                                    </p:set>
                                    <p:anim calcmode="lin" valueType="num">
                                      <p:cBhvr additive="base">
                                        <p:cTn id="3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6387">
                                            <p:txEl>
                                              <p:pRg st="4" end="4"/>
                                            </p:txEl>
                                          </p:spTgt>
                                        </p:tgtEl>
                                        <p:attrNameLst>
                                          <p:attrName>style.visibility</p:attrName>
                                        </p:attrNameLst>
                                      </p:cBhvr>
                                      <p:to>
                                        <p:strVal val="visible"/>
                                      </p:to>
                                    </p:set>
                                    <p:anim calcmode="lin" valueType="num">
                                      <p:cBhvr additive="base">
                                        <p:cTn id="41"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6387">
                                            <p:txEl>
                                              <p:pRg st="5" end="5"/>
                                            </p:txEl>
                                          </p:spTgt>
                                        </p:tgtEl>
                                        <p:attrNameLst>
                                          <p:attrName>style.visibility</p:attrName>
                                        </p:attrNameLst>
                                      </p:cBhvr>
                                      <p:to>
                                        <p:strVal val="visible"/>
                                      </p:to>
                                    </p:set>
                                    <p:anim calcmode="lin" valueType="num">
                                      <p:cBhvr additive="base">
                                        <p:cTn id="47"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6387">
                                            <p:txEl>
                                              <p:pRg st="7" end="7"/>
                                            </p:txEl>
                                          </p:spTgt>
                                        </p:tgtEl>
                                        <p:attrNameLst>
                                          <p:attrName>style.visibility</p:attrName>
                                        </p:attrNameLst>
                                      </p:cBhvr>
                                      <p:to>
                                        <p:strVal val="visible"/>
                                      </p:to>
                                    </p:set>
                                    <p:anim calcmode="lin" valueType="num">
                                      <p:cBhvr additive="base">
                                        <p:cTn id="53" dur="500" fill="hold"/>
                                        <p:tgtEl>
                                          <p:spTgt spid="16387">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638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87" grpId="0" build="p" autoUpdateAnimBg="0"/>
      <p:bldP spid="163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263775"/>
            <a:ext cx="7772400" cy="1470025"/>
          </a:xfrm>
        </p:spPr>
        <p:txBody>
          <a:bodyPr/>
          <a:lstStyle/>
          <a:p>
            <a:r>
              <a:rPr lang="en-US" dirty="0" smtClean="0">
                <a:solidFill>
                  <a:srgbClr val="FFFF00"/>
                </a:solidFill>
              </a:rPr>
              <a:t>A new definition…</a:t>
            </a:r>
            <a:endParaRPr lang="en-US" dirty="0">
              <a:solidFill>
                <a:srgbClr val="FFFF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Times New Roman" pitchFamily="18" charset="0"/>
                <a:cs typeface="Times New Roman" pitchFamily="18" charset="0"/>
              </a:rPr>
              <a:t>Macrobiotics is:</a:t>
            </a:r>
            <a:endParaRPr lang="en-US"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10000"/>
          </a:bodyPr>
          <a:lstStyle/>
          <a:p>
            <a:pPr indent="0">
              <a:buNone/>
            </a:pPr>
            <a:r>
              <a:rPr lang="en-US" dirty="0" smtClean="0">
                <a:solidFill>
                  <a:srgbClr val="FFFF00"/>
                </a:solidFill>
                <a:latin typeface="Times New Roman" pitchFamily="18" charset="0"/>
                <a:cs typeface="Times New Roman" pitchFamily="18" charset="0"/>
              </a:rPr>
              <a:t>Macro-biology</a:t>
            </a:r>
            <a:r>
              <a:rPr lang="en-US" dirty="0" smtClean="0">
                <a:solidFill>
                  <a:schemeClr val="bg1"/>
                </a:solidFill>
                <a:latin typeface="Times New Roman" pitchFamily="18" charset="0"/>
                <a:cs typeface="Times New Roman" pitchFamily="18" charset="0"/>
              </a:rPr>
              <a:t> is the study of our lives and the dynamic relationship that we have between ourselves and our universe including the foods we eat, the lifestyles we lead and the environments in which we live.  </a:t>
            </a:r>
          </a:p>
          <a:p>
            <a:pPr indent="0">
              <a:buNone/>
            </a:pPr>
            <a:endParaRPr lang="en-US" dirty="0">
              <a:solidFill>
                <a:schemeClr val="bg1"/>
              </a:solidFill>
              <a:latin typeface="Times New Roman" pitchFamily="18" charset="0"/>
              <a:cs typeface="Times New Roman" pitchFamily="18" charset="0"/>
            </a:endParaRPr>
          </a:p>
          <a:p>
            <a:pPr indent="0">
              <a:buNone/>
            </a:pPr>
            <a:r>
              <a:rPr lang="en-US" dirty="0" smtClean="0">
                <a:solidFill>
                  <a:srgbClr val="FFFF00"/>
                </a:solidFill>
                <a:latin typeface="Times New Roman" pitchFamily="18" charset="0"/>
                <a:cs typeface="Times New Roman" pitchFamily="18" charset="0"/>
              </a:rPr>
              <a:t>Macrobiotics</a:t>
            </a:r>
            <a:r>
              <a:rPr lang="en-US" dirty="0" smtClean="0">
                <a:solidFill>
                  <a:schemeClr val="bg1"/>
                </a:solidFill>
                <a:latin typeface="Times New Roman" pitchFamily="18" charset="0"/>
                <a:cs typeface="Times New Roman" pitchFamily="18" charset="0"/>
              </a:rPr>
              <a:t> is the practice of applying life lessons learned through  </a:t>
            </a:r>
            <a:r>
              <a:rPr lang="en-US" i="1" dirty="0" smtClean="0">
                <a:solidFill>
                  <a:srgbClr val="FFFF00"/>
                </a:solidFill>
                <a:latin typeface="Times New Roman" pitchFamily="18" charset="0"/>
                <a:cs typeface="Times New Roman" pitchFamily="18" charset="0"/>
              </a:rPr>
              <a:t>Macro-biology</a:t>
            </a:r>
            <a:r>
              <a:rPr lang="en-US" dirty="0" smtClean="0">
                <a:solidFill>
                  <a:schemeClr val="bg1"/>
                </a:solidFill>
                <a:latin typeface="Times New Roman" pitchFamily="18" charset="0"/>
                <a:cs typeface="Times New Roman" pitchFamily="18" charset="0"/>
              </a:rPr>
              <a:t> and involves ongoing self-reflection and objective exploration of the changing dynamic universe in which we live.</a:t>
            </a:r>
            <a:endParaRPr lang="en-US"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Times New Roman" pitchFamily="18" charset="0"/>
                <a:cs typeface="Times New Roman" pitchFamily="18" charset="0"/>
              </a:rPr>
              <a:t>The Purpose of Macrobiotics</a:t>
            </a:r>
            <a:endParaRPr lang="en-US"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indent="0">
              <a:buNone/>
            </a:pPr>
            <a:r>
              <a:rPr lang="en-US" dirty="0" smtClean="0">
                <a:solidFill>
                  <a:schemeClr val="bg1"/>
                </a:solidFill>
                <a:latin typeface="Times New Roman" pitchFamily="18" charset="0"/>
                <a:cs typeface="Times New Roman" pitchFamily="18" charset="0"/>
              </a:rPr>
              <a:t>The purpose of </a:t>
            </a:r>
            <a:r>
              <a:rPr lang="en-US" dirty="0" smtClean="0">
                <a:solidFill>
                  <a:srgbClr val="FFFF00"/>
                </a:solidFill>
                <a:latin typeface="Times New Roman" pitchFamily="18" charset="0"/>
                <a:cs typeface="Times New Roman" pitchFamily="18" charset="0"/>
              </a:rPr>
              <a:t>Macrobiotics</a:t>
            </a:r>
            <a:r>
              <a:rPr lang="en-US" dirty="0" smtClean="0">
                <a:solidFill>
                  <a:schemeClr val="bg1"/>
                </a:solidFill>
                <a:latin typeface="Times New Roman" pitchFamily="18" charset="0"/>
                <a:cs typeface="Times New Roman" pitchFamily="18" charset="0"/>
              </a:rPr>
              <a:t>, as a daily life practice, includes improved well-being, longevity, happiness, peace and harmony with the natural environment.</a:t>
            </a:r>
            <a:endParaRPr lang="en-US"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85800" y="2286000"/>
            <a:ext cx="7772400" cy="1905000"/>
          </a:xfrm>
        </p:spPr>
        <p:txBody>
          <a:bodyPr/>
          <a:lstStyle/>
          <a:p>
            <a:r>
              <a:rPr lang="en-US" dirty="0" smtClean="0">
                <a:solidFill>
                  <a:srgbClr val="FFFF00"/>
                </a:solidFill>
              </a:rPr>
              <a:t>The History </a:t>
            </a:r>
            <a:r>
              <a:rPr lang="en-US" dirty="0">
                <a:solidFill>
                  <a:srgbClr val="FFFF00"/>
                </a:solidFill>
              </a:rPr>
              <a:t>of </a:t>
            </a:r>
            <a:r>
              <a:rPr lang="en-US" dirty="0" smtClean="0">
                <a:solidFill>
                  <a:srgbClr val="FFFF00"/>
                </a:solidFill>
              </a:rPr>
              <a:t>Macrobiotics</a:t>
            </a:r>
            <a:r>
              <a:rPr lang="en-US" dirty="0">
                <a:solidFill>
                  <a:srgbClr val="FFFF00"/>
                </a:solidFill>
              </a:rPr>
              <a:t/>
            </a:r>
            <a:br>
              <a:rPr lang="en-US" dirty="0">
                <a:solidFill>
                  <a:srgbClr val="FFFF00"/>
                </a:solidFill>
              </a:rPr>
            </a:br>
            <a:r>
              <a:rPr lang="en-US" sz="3200" dirty="0" err="1" smtClean="0">
                <a:solidFill>
                  <a:schemeClr val="bg1"/>
                </a:solidFill>
              </a:rPr>
              <a:t>Phiya</a:t>
            </a:r>
            <a:r>
              <a:rPr lang="en-US" sz="3200" dirty="0" smtClean="0">
                <a:solidFill>
                  <a:schemeClr val="bg1"/>
                </a:solidFill>
              </a:rPr>
              <a:t> </a:t>
            </a:r>
            <a:r>
              <a:rPr lang="en-US" sz="3200" dirty="0" err="1" smtClean="0">
                <a:solidFill>
                  <a:schemeClr val="bg1"/>
                </a:solidFill>
              </a:rPr>
              <a:t>Kushi</a:t>
            </a:r>
            <a:r>
              <a:rPr lang="en-US" sz="3200" dirty="0" smtClean="0">
                <a:solidFill>
                  <a:schemeClr val="bg1"/>
                </a:solidFill>
              </a:rPr>
              <a:t/>
            </a:r>
            <a:br>
              <a:rPr lang="en-US" sz="3200" dirty="0" smtClean="0">
                <a:solidFill>
                  <a:schemeClr val="bg1"/>
                </a:solidFill>
              </a:rPr>
            </a:br>
            <a:r>
              <a:rPr lang="en-US" sz="2400" dirty="0" smtClean="0">
                <a:solidFill>
                  <a:schemeClr val="bg1"/>
                </a:solidFill>
              </a:rPr>
              <a:t>November 2012</a:t>
            </a:r>
            <a:endParaRPr lang="en-US" sz="2400"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381000" y="1981200"/>
            <a:ext cx="5638800" cy="1143000"/>
          </a:xfrm>
        </p:spPr>
        <p:txBody>
          <a:bodyPr/>
          <a:lstStyle/>
          <a:p>
            <a:r>
              <a:rPr lang="en-US" sz="7200">
                <a:solidFill>
                  <a:srgbClr val="FFFF00"/>
                </a:solidFill>
              </a:rPr>
              <a:t>Hippocrates</a:t>
            </a:r>
          </a:p>
        </p:txBody>
      </p:sp>
      <p:sp>
        <p:nvSpPr>
          <p:cNvPr id="18435" name="Rectangle 3"/>
          <p:cNvSpPr>
            <a:spLocks noGrp="1" noChangeArrowheads="1"/>
          </p:cNvSpPr>
          <p:nvPr>
            <p:ph type="subTitle" idx="1"/>
          </p:nvPr>
        </p:nvSpPr>
        <p:spPr>
          <a:xfrm>
            <a:off x="685800" y="3200400"/>
            <a:ext cx="5029200" cy="1752600"/>
          </a:xfrm>
        </p:spPr>
        <p:txBody>
          <a:bodyPr/>
          <a:lstStyle/>
          <a:p>
            <a:r>
              <a:rPr lang="en-US" sz="2800" i="1">
                <a:solidFill>
                  <a:schemeClr val="bg1"/>
                </a:solidFill>
              </a:rPr>
              <a:t>The Father of Western Medicine</a:t>
            </a:r>
          </a:p>
          <a:p>
            <a:r>
              <a:rPr lang="en-US" i="1">
                <a:solidFill>
                  <a:schemeClr val="bg1"/>
                </a:solidFill>
              </a:rPr>
              <a:t>(b. 460BC)</a:t>
            </a:r>
            <a:r>
              <a:rPr lang="en-US">
                <a:solidFill>
                  <a:schemeClr val="bg1"/>
                </a:solidFill>
              </a:rPr>
              <a:t/>
            </a:r>
            <a:br>
              <a:rPr lang="en-US">
                <a:solidFill>
                  <a:schemeClr val="bg1"/>
                </a:solidFill>
              </a:rPr>
            </a:br>
            <a:endParaRPr lang="en-US">
              <a:solidFill>
                <a:schemeClr val="bg1"/>
              </a:solidFill>
            </a:endParaRPr>
          </a:p>
        </p:txBody>
      </p:sp>
      <p:pic>
        <p:nvPicPr>
          <p:cNvPr id="18436" name="Picture 4" descr="Hippocrates"/>
          <p:cNvPicPr>
            <a:picLocks noChangeAspect="1" noChangeArrowheads="1"/>
          </p:cNvPicPr>
          <p:nvPr/>
        </p:nvPicPr>
        <p:blipFill>
          <a:blip r:embed="rId2" cstate="print"/>
          <a:srcRect/>
          <a:stretch>
            <a:fillRect/>
          </a:stretch>
        </p:blipFill>
        <p:spPr bwMode="auto">
          <a:xfrm>
            <a:off x="5943600" y="1143000"/>
            <a:ext cx="2668588" cy="3962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dissolve">
                                      <p:cBhvr>
                                        <p:cTn id="7" dur="500"/>
                                        <p:tgtEl>
                                          <p:spTgt spid="1843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8436"/>
                                        </p:tgtEl>
                                        <p:attrNameLst>
                                          <p:attrName>style.visibility</p:attrName>
                                        </p:attrNameLst>
                                      </p:cBhvr>
                                      <p:to>
                                        <p:strVal val="visible"/>
                                      </p:to>
                                    </p:set>
                                    <p:animEffect transition="in" filter="dissolve">
                                      <p:cBhvr>
                                        <p:cTn id="11" dur="500"/>
                                        <p:tgtEl>
                                          <p:spTgt spid="18436"/>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8435">
                                            <p:txEl>
                                              <p:pRg st="0" end="0"/>
                                            </p:txEl>
                                          </p:spTgt>
                                        </p:tgtEl>
                                        <p:attrNameLst>
                                          <p:attrName>style.visibility</p:attrName>
                                        </p:attrNameLst>
                                      </p:cBhvr>
                                      <p:to>
                                        <p:strVal val="visible"/>
                                      </p:to>
                                    </p:set>
                                    <p:anim calcmode="lin" valueType="num">
                                      <p:cBhvr additive="base">
                                        <p:cTn id="15"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18435">
                                            <p:txEl>
                                              <p:pRg st="1" end="1"/>
                                            </p:txEl>
                                          </p:spTgt>
                                        </p:tgtEl>
                                        <p:attrNameLst>
                                          <p:attrName>style.visibility</p:attrName>
                                        </p:attrNameLst>
                                      </p:cBhvr>
                                      <p:to>
                                        <p:strVal val="visible"/>
                                      </p:to>
                                    </p:set>
                                    <p:anim calcmode="lin" valueType="num">
                                      <p:cBhvr additive="base">
                                        <p:cTn id="20"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build="p" autoUpdateAnimBg="0" advAuto="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ln/>
        </p:spPr>
        <p:txBody>
          <a:bodyPr/>
          <a:lstStyle/>
          <a:p>
            <a:r>
              <a:rPr lang="en-US">
                <a:solidFill>
                  <a:srgbClr val="FFFF00"/>
                </a:solidFill>
              </a:rPr>
              <a:t>What is “macrobiotics”?</a:t>
            </a:r>
          </a:p>
        </p:txBody>
      </p:sp>
      <p:sp>
        <p:nvSpPr>
          <p:cNvPr id="6147" name="Rectangle 3"/>
          <p:cNvSpPr>
            <a:spLocks noGrp="1" noChangeArrowheads="1"/>
          </p:cNvSpPr>
          <p:nvPr>
            <p:ph type="body" idx="1"/>
          </p:nvPr>
        </p:nvSpPr>
        <p:spPr>
          <a:xfrm>
            <a:off x="1447800" y="2209800"/>
            <a:ext cx="6172200" cy="2286000"/>
          </a:xfrm>
        </p:spPr>
        <p:txBody>
          <a:bodyPr/>
          <a:lstStyle/>
          <a:p>
            <a:r>
              <a:rPr lang="en-US">
                <a:solidFill>
                  <a:schemeClr val="bg1"/>
                </a:solidFill>
              </a:rPr>
              <a:t>Have you heard the word before?</a:t>
            </a:r>
          </a:p>
          <a:p>
            <a:r>
              <a:rPr lang="en-US">
                <a:solidFill>
                  <a:schemeClr val="bg1"/>
                </a:solidFill>
              </a:rPr>
              <a:t>What does it mean?</a:t>
            </a:r>
          </a:p>
          <a:p>
            <a:r>
              <a:rPr lang="en-US">
                <a:solidFill>
                  <a:schemeClr val="bg1"/>
                </a:solidFill>
              </a:rPr>
              <a:t>Where did it come from?</a:t>
            </a:r>
          </a:p>
        </p:txBody>
      </p:sp>
      <p:sp>
        <p:nvSpPr>
          <p:cNvPr id="6148" name="Line 4"/>
          <p:cNvSpPr>
            <a:spLocks noChangeShapeType="1"/>
          </p:cNvSpPr>
          <p:nvPr/>
        </p:nvSpPr>
        <p:spPr bwMode="auto">
          <a:xfrm>
            <a:off x="838200" y="1676400"/>
            <a:ext cx="7391400" cy="0"/>
          </a:xfrm>
          <a:prstGeom prst="line">
            <a:avLst/>
          </a:prstGeom>
          <a:noFill/>
          <a:ln w="381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ssolve">
                                      <p:cBhvr>
                                        <p:cTn id="7" dur="500"/>
                                        <p:tgtEl>
                                          <p:spTgt spid="614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148"/>
                                        </p:tgtEl>
                                        <p:attrNameLst>
                                          <p:attrName>style.visibility</p:attrName>
                                        </p:attrNameLst>
                                      </p:cBhvr>
                                      <p:to>
                                        <p:strVal val="visible"/>
                                      </p:to>
                                    </p:set>
                                    <p:anim calcmode="lin" valueType="num">
                                      <p:cBhvr additive="base">
                                        <p:cTn id="11" dur="500" fill="hold"/>
                                        <p:tgtEl>
                                          <p:spTgt spid="6148"/>
                                        </p:tgtEl>
                                        <p:attrNameLst>
                                          <p:attrName>ppt_x</p:attrName>
                                        </p:attrNameLst>
                                      </p:cBhvr>
                                      <p:tavLst>
                                        <p:tav tm="0">
                                          <p:val>
                                            <p:strVal val="#ppt_x"/>
                                          </p:val>
                                        </p:tav>
                                        <p:tav tm="100000">
                                          <p:val>
                                            <p:strVal val="#ppt_x"/>
                                          </p:val>
                                        </p:tav>
                                      </p:tavLst>
                                    </p:anim>
                                    <p:anim calcmode="lin" valueType="num">
                                      <p:cBhvr additive="base">
                                        <p:cTn id="12"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147">
                                            <p:txEl>
                                              <p:pRg st="0" end="0"/>
                                            </p:txEl>
                                          </p:spTgt>
                                        </p:tgtEl>
                                        <p:attrNameLst>
                                          <p:attrName>style.visibility</p:attrName>
                                        </p:attrNameLst>
                                      </p:cBhvr>
                                      <p:to>
                                        <p:strVal val="visible"/>
                                      </p:to>
                                    </p:set>
                                    <p:anim calcmode="lin" valueType="num">
                                      <p:cBhvr additive="base">
                                        <p:cTn id="1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147">
                                            <p:txEl>
                                              <p:pRg st="1" end="1"/>
                                            </p:txEl>
                                          </p:spTgt>
                                        </p:tgtEl>
                                        <p:attrNameLst>
                                          <p:attrName>style.visibility</p:attrName>
                                        </p:attrNameLst>
                                      </p:cBhvr>
                                      <p:to>
                                        <p:strVal val="visible"/>
                                      </p:to>
                                    </p:set>
                                    <p:anim calcmode="lin" valueType="num">
                                      <p:cBhvr additive="base">
                                        <p:cTn id="2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147">
                                            <p:txEl>
                                              <p:pRg st="2" end="2"/>
                                            </p:txEl>
                                          </p:spTgt>
                                        </p:tgtEl>
                                        <p:attrNameLst>
                                          <p:attrName>style.visibility</p:attrName>
                                        </p:attrNameLst>
                                      </p:cBhvr>
                                      <p:to>
                                        <p:strVal val="visible"/>
                                      </p:to>
                                    </p:set>
                                    <p:anim calcmode="lin" valueType="num">
                                      <p:cBhvr additive="base">
                                        <p:cTn id="29"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7" grpId="0" build="p" autoUpdateAnimBg="0"/>
      <p:bldP spid="6148"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90600" y="381000"/>
            <a:ext cx="6858000" cy="1295400"/>
          </a:xfrm>
        </p:spPr>
        <p:txBody>
          <a:bodyPr/>
          <a:lstStyle/>
          <a:p>
            <a:r>
              <a:rPr lang="en-US">
                <a:solidFill>
                  <a:srgbClr val="FFFF00"/>
                </a:solidFill>
              </a:rPr>
              <a:t>Hippocrates </a:t>
            </a:r>
            <a:r>
              <a:rPr lang="en-US" sz="2800" i="1">
                <a:solidFill>
                  <a:srgbClr val="FFFF00"/>
                </a:solidFill>
              </a:rPr>
              <a:t>(b. 460BC)</a:t>
            </a:r>
            <a:r>
              <a:rPr lang="en-US" sz="2800">
                <a:solidFill>
                  <a:srgbClr val="FFFF00"/>
                </a:solidFill>
              </a:rPr>
              <a:t/>
            </a:r>
            <a:br>
              <a:rPr lang="en-US" sz="2800">
                <a:solidFill>
                  <a:srgbClr val="FFFF00"/>
                </a:solidFill>
              </a:rPr>
            </a:br>
            <a:r>
              <a:rPr lang="en-US" sz="2400" i="1">
                <a:solidFill>
                  <a:srgbClr val="FFFF00"/>
                </a:solidFill>
              </a:rPr>
              <a:t>The Father of Western Medicine</a:t>
            </a:r>
          </a:p>
        </p:txBody>
      </p:sp>
      <p:sp>
        <p:nvSpPr>
          <p:cNvPr id="19459" name="Rectangle 3"/>
          <p:cNvSpPr>
            <a:spLocks noGrp="1" noChangeArrowheads="1"/>
          </p:cNvSpPr>
          <p:nvPr>
            <p:ph type="body" idx="1"/>
          </p:nvPr>
        </p:nvSpPr>
        <p:spPr>
          <a:xfrm>
            <a:off x="533400" y="1828800"/>
            <a:ext cx="7924800" cy="4038600"/>
          </a:xfrm>
        </p:spPr>
        <p:txBody>
          <a:bodyPr/>
          <a:lstStyle/>
          <a:p>
            <a:pPr>
              <a:lnSpc>
                <a:spcPct val="95000"/>
              </a:lnSpc>
              <a:spcBef>
                <a:spcPct val="40000"/>
              </a:spcBef>
            </a:pPr>
            <a:r>
              <a:rPr lang="en-US" sz="2900">
                <a:solidFill>
                  <a:schemeClr val="bg1"/>
                </a:solidFill>
              </a:rPr>
              <a:t>“Macro-bios” – “Long Life” The term originates from Hippocrates, “</a:t>
            </a:r>
            <a:r>
              <a:rPr lang="en-US" sz="2900" i="1">
                <a:solidFill>
                  <a:schemeClr val="bg1"/>
                </a:solidFill>
              </a:rPr>
              <a:t>Ho </a:t>
            </a:r>
            <a:r>
              <a:rPr lang="en-US" sz="2900" b="1" i="1">
                <a:solidFill>
                  <a:schemeClr val="bg1"/>
                </a:solidFill>
              </a:rPr>
              <a:t>bios</a:t>
            </a:r>
            <a:r>
              <a:rPr lang="en-US" sz="2900" i="1">
                <a:solidFill>
                  <a:schemeClr val="bg1"/>
                </a:solidFill>
              </a:rPr>
              <a:t> brachys, he techre </a:t>
            </a:r>
            <a:r>
              <a:rPr lang="en-US" sz="2900" b="1" i="1">
                <a:solidFill>
                  <a:schemeClr val="bg1"/>
                </a:solidFill>
              </a:rPr>
              <a:t>machre”</a:t>
            </a:r>
            <a:r>
              <a:rPr lang="en-US" sz="2900" i="1">
                <a:solidFill>
                  <a:schemeClr val="bg1"/>
                </a:solidFill>
              </a:rPr>
              <a:t> </a:t>
            </a:r>
            <a:r>
              <a:rPr lang="en-US" sz="2900">
                <a:solidFill>
                  <a:schemeClr val="bg1"/>
                </a:solidFill>
              </a:rPr>
              <a:t>(Life is short, but the art is long)</a:t>
            </a:r>
          </a:p>
          <a:p>
            <a:pPr>
              <a:lnSpc>
                <a:spcPct val="95000"/>
              </a:lnSpc>
              <a:spcBef>
                <a:spcPct val="40000"/>
              </a:spcBef>
            </a:pPr>
            <a:r>
              <a:rPr lang="en-US" sz="2900">
                <a:solidFill>
                  <a:schemeClr val="bg1"/>
                </a:solidFill>
              </a:rPr>
              <a:t>Also is attributed to coining the phrase – “Let Food Be Thy Medicine and Medicine Thy Food”</a:t>
            </a:r>
          </a:p>
          <a:p>
            <a:pPr>
              <a:lnSpc>
                <a:spcPct val="95000"/>
              </a:lnSpc>
              <a:spcBef>
                <a:spcPct val="40000"/>
              </a:spcBef>
            </a:pPr>
            <a:r>
              <a:rPr lang="en-US" sz="2900">
                <a:solidFill>
                  <a:schemeClr val="bg1"/>
                </a:solidFill>
              </a:rPr>
              <a:t>Original Hippocratic Oath: “I will apply dietetic measures for the benefit of the sick … I will neither give a deadly drug…I will not use the knife…” – </a:t>
            </a:r>
            <a:r>
              <a:rPr lang="en-US" sz="1900" i="1">
                <a:solidFill>
                  <a:schemeClr val="bg1"/>
                </a:solidFill>
              </a:rPr>
              <a:t>(see “Ancient Medicine” by Ludwig Edelstein, Johns Hopkins University Press)</a:t>
            </a:r>
            <a:endParaRPr lang="en-US" sz="2000" i="1">
              <a:solidFill>
                <a:schemeClr val="bg1"/>
              </a:solidFill>
            </a:endParaRPr>
          </a:p>
        </p:txBody>
      </p:sp>
      <p:sp>
        <p:nvSpPr>
          <p:cNvPr id="19460" name="Line 4"/>
          <p:cNvSpPr>
            <a:spLocks noChangeShapeType="1"/>
          </p:cNvSpPr>
          <p:nvPr/>
        </p:nvSpPr>
        <p:spPr bwMode="auto">
          <a:xfrm>
            <a:off x="762000" y="1676400"/>
            <a:ext cx="7391400" cy="0"/>
          </a:xfrm>
          <a:prstGeom prst="line">
            <a:avLst/>
          </a:prstGeom>
          <a:noFill/>
          <a:ln w="381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ppt_x"/>
                                          </p:val>
                                        </p:tav>
                                        <p:tav tm="100000">
                                          <p:val>
                                            <p:strVal val="#ppt_x"/>
                                          </p:val>
                                        </p:tav>
                                      </p:tavLst>
                                    </p:anim>
                                    <p:anim calcmode="lin" valueType="num">
                                      <p:cBhvr additive="base">
                                        <p:cTn id="8" dur="500" fill="hold"/>
                                        <p:tgtEl>
                                          <p:spTgt spid="1945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9460"/>
                                        </p:tgtEl>
                                        <p:attrNameLst>
                                          <p:attrName>style.visibility</p:attrName>
                                        </p:attrNameLst>
                                      </p:cBhvr>
                                      <p:to>
                                        <p:strVal val="visible"/>
                                      </p:to>
                                    </p:set>
                                    <p:anim calcmode="lin" valueType="num">
                                      <p:cBhvr additive="base">
                                        <p:cTn id="12" dur="500" fill="hold"/>
                                        <p:tgtEl>
                                          <p:spTgt spid="19460"/>
                                        </p:tgtEl>
                                        <p:attrNameLst>
                                          <p:attrName>ppt_x</p:attrName>
                                        </p:attrNameLst>
                                      </p:cBhvr>
                                      <p:tavLst>
                                        <p:tav tm="0">
                                          <p:val>
                                            <p:strVal val="#ppt_x"/>
                                          </p:val>
                                        </p:tav>
                                        <p:tav tm="100000">
                                          <p:val>
                                            <p:strVal val="#ppt_x"/>
                                          </p:val>
                                        </p:tav>
                                      </p:tavLst>
                                    </p:anim>
                                    <p:anim calcmode="lin" valueType="num">
                                      <p:cBhvr additive="base">
                                        <p:cTn id="13" dur="500" fill="hold"/>
                                        <p:tgtEl>
                                          <p:spTgt spid="1946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459">
                                            <p:txEl>
                                              <p:pRg st="0" end="0"/>
                                            </p:txEl>
                                          </p:spTgt>
                                        </p:tgtEl>
                                        <p:attrNameLst>
                                          <p:attrName>style.visibility</p:attrName>
                                        </p:attrNameLst>
                                      </p:cBhvr>
                                      <p:to>
                                        <p:strVal val="visible"/>
                                      </p:to>
                                    </p:set>
                                    <p:anim calcmode="lin" valueType="num">
                                      <p:cBhvr additive="base">
                                        <p:cTn id="18"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9459">
                                            <p:txEl>
                                              <p:pRg st="1" end="1"/>
                                            </p:txEl>
                                          </p:spTgt>
                                        </p:tgtEl>
                                        <p:attrNameLst>
                                          <p:attrName>style.visibility</p:attrName>
                                        </p:attrNameLst>
                                      </p:cBhvr>
                                      <p:to>
                                        <p:strVal val="visible"/>
                                      </p:to>
                                    </p:set>
                                    <p:anim calcmode="lin" valueType="num">
                                      <p:cBhvr additive="base">
                                        <p:cTn id="24"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9459">
                                            <p:txEl>
                                              <p:pRg st="2" end="2"/>
                                            </p:txEl>
                                          </p:spTgt>
                                        </p:tgtEl>
                                        <p:attrNameLst>
                                          <p:attrName>style.visibility</p:attrName>
                                        </p:attrNameLst>
                                      </p:cBhvr>
                                      <p:to>
                                        <p:strVal val="visible"/>
                                      </p:to>
                                    </p:set>
                                    <p:anim calcmode="lin" valueType="num">
                                      <p:cBhvr additive="base">
                                        <p:cTn id="30"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19459" grpId="0" build="p" autoUpdateAnimBg="0"/>
      <p:bldP spid="19460"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85800" y="2209800"/>
            <a:ext cx="7772400" cy="2057400"/>
          </a:xfrm>
        </p:spPr>
        <p:txBody>
          <a:bodyPr/>
          <a:lstStyle/>
          <a:p>
            <a:r>
              <a:rPr lang="en-US">
                <a:solidFill>
                  <a:srgbClr val="FFFF00"/>
                </a:solidFill>
              </a:rPr>
              <a:t>However, long before Hippocrates</a:t>
            </a:r>
            <a:br>
              <a:rPr lang="en-US">
                <a:solidFill>
                  <a:srgbClr val="FFFF00"/>
                </a:solidFill>
              </a:rPr>
            </a:br>
            <a:r>
              <a:rPr lang="en-US">
                <a:solidFill>
                  <a:srgbClr val="FFFF00"/>
                </a:solidFill>
              </a:rPr>
              <a:t>invented the word…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fill="hold"/>
                                        <p:tgtEl>
                                          <p:spTgt spid="20482"/>
                                        </p:tgtEl>
                                        <p:attrNameLst>
                                          <p:attrName>ppt_w</p:attrName>
                                        </p:attrNameLst>
                                      </p:cBhvr>
                                      <p:tavLst>
                                        <p:tav tm="0">
                                          <p:val>
                                            <p:fltVal val="0"/>
                                          </p:val>
                                        </p:tav>
                                        <p:tav tm="100000">
                                          <p:val>
                                            <p:strVal val="#ppt_w"/>
                                          </p:val>
                                        </p:tav>
                                      </p:tavLst>
                                    </p:anim>
                                    <p:anim calcmode="lin" valueType="num">
                                      <p:cBhvr>
                                        <p:cTn id="8" dur="500" fill="hold"/>
                                        <p:tgtEl>
                                          <p:spTgt spid="204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381000" y="1295400"/>
            <a:ext cx="4419600" cy="2286000"/>
          </a:xfrm>
        </p:spPr>
        <p:txBody>
          <a:bodyPr/>
          <a:lstStyle/>
          <a:p>
            <a:r>
              <a:rPr lang="en-US">
                <a:solidFill>
                  <a:srgbClr val="FFFF00"/>
                </a:solidFill>
              </a:rPr>
              <a:t>(Huang Di) </a:t>
            </a:r>
            <a:br>
              <a:rPr lang="en-US">
                <a:solidFill>
                  <a:srgbClr val="FFFF00"/>
                </a:solidFill>
              </a:rPr>
            </a:br>
            <a:r>
              <a:rPr lang="en-US">
                <a:solidFill>
                  <a:srgbClr val="FFFF00"/>
                </a:solidFill>
              </a:rPr>
              <a:t>The Yellow Emperor</a:t>
            </a:r>
          </a:p>
        </p:txBody>
      </p:sp>
      <p:sp>
        <p:nvSpPr>
          <p:cNvPr id="21507" name="Rectangle 3"/>
          <p:cNvSpPr>
            <a:spLocks noGrp="1" noChangeArrowheads="1"/>
          </p:cNvSpPr>
          <p:nvPr>
            <p:ph type="subTitle" idx="1"/>
          </p:nvPr>
        </p:nvSpPr>
        <p:spPr>
          <a:xfrm>
            <a:off x="609600" y="3657600"/>
            <a:ext cx="4038600" cy="914400"/>
          </a:xfrm>
        </p:spPr>
        <p:txBody>
          <a:bodyPr/>
          <a:lstStyle/>
          <a:p>
            <a:r>
              <a:rPr lang="en-US">
                <a:solidFill>
                  <a:schemeClr val="bg1"/>
                </a:solidFill>
              </a:rPr>
              <a:t>~ 4,000 BC</a:t>
            </a:r>
          </a:p>
        </p:txBody>
      </p:sp>
      <p:pic>
        <p:nvPicPr>
          <p:cNvPr id="21508" name="Picture 4" descr="yellowemperor"/>
          <p:cNvPicPr>
            <a:picLocks noChangeAspect="1" noChangeArrowheads="1"/>
          </p:cNvPicPr>
          <p:nvPr/>
        </p:nvPicPr>
        <p:blipFill>
          <a:blip r:embed="rId2" cstate="print"/>
          <a:srcRect/>
          <a:stretch>
            <a:fillRect/>
          </a:stretch>
        </p:blipFill>
        <p:spPr bwMode="auto">
          <a:xfrm>
            <a:off x="5257800" y="457200"/>
            <a:ext cx="2790825" cy="563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dissolve">
                                      <p:cBhvr>
                                        <p:cTn id="7" dur="500"/>
                                        <p:tgtEl>
                                          <p:spTgt spid="21506"/>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1508"/>
                                        </p:tgtEl>
                                        <p:attrNameLst>
                                          <p:attrName>style.visibility</p:attrName>
                                        </p:attrNameLst>
                                      </p:cBhvr>
                                      <p:to>
                                        <p:strVal val="visible"/>
                                      </p:to>
                                    </p:set>
                                    <p:animEffect transition="in" filter="dissolve">
                                      <p:cBhvr>
                                        <p:cTn id="11" dur="500"/>
                                        <p:tgtEl>
                                          <p:spTgt spid="21508"/>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1507">
                                            <p:txEl>
                                              <p:pRg st="0" end="0"/>
                                            </p:txEl>
                                          </p:spTgt>
                                        </p:tgtEl>
                                        <p:attrNameLst>
                                          <p:attrName>style.visibility</p:attrName>
                                        </p:attrNameLst>
                                      </p:cBhvr>
                                      <p:to>
                                        <p:strVal val="visible"/>
                                      </p:to>
                                    </p:set>
                                    <p:anim calcmode="lin" valueType="num">
                                      <p:cBhvr additive="base">
                                        <p:cTn id="15"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7" grpId="0" build="p" autoUpdateAnimBg="0" advAuto="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600" y="533400"/>
            <a:ext cx="7620000" cy="1219200"/>
          </a:xfrm>
        </p:spPr>
        <p:txBody>
          <a:bodyPr/>
          <a:lstStyle/>
          <a:p>
            <a:r>
              <a:rPr lang="en-US" sz="3600">
                <a:solidFill>
                  <a:srgbClr val="FFFF00"/>
                </a:solidFill>
              </a:rPr>
              <a:t>Yellow Emperor’s Classic of Medicine</a:t>
            </a:r>
            <a:br>
              <a:rPr lang="en-US" sz="3600">
                <a:solidFill>
                  <a:srgbClr val="FFFF00"/>
                </a:solidFill>
              </a:rPr>
            </a:br>
            <a:r>
              <a:rPr lang="en-US" sz="3600">
                <a:solidFill>
                  <a:srgbClr val="FFFF00"/>
                </a:solidFill>
              </a:rPr>
              <a:t>(Nei-Ching) </a:t>
            </a:r>
            <a:r>
              <a:rPr lang="en-US" sz="3200" i="1">
                <a:solidFill>
                  <a:srgbClr val="FFFF00"/>
                </a:solidFill>
              </a:rPr>
              <a:t>~ 3,000 BC (5,000 years ago)</a:t>
            </a:r>
          </a:p>
        </p:txBody>
      </p:sp>
      <p:sp>
        <p:nvSpPr>
          <p:cNvPr id="22531" name="Rectangle 3"/>
          <p:cNvSpPr>
            <a:spLocks noGrp="1" noChangeArrowheads="1"/>
          </p:cNvSpPr>
          <p:nvPr>
            <p:ph type="body" idx="1"/>
          </p:nvPr>
        </p:nvSpPr>
        <p:spPr>
          <a:xfrm>
            <a:off x="685800" y="1981200"/>
            <a:ext cx="7848600" cy="4114800"/>
          </a:xfrm>
        </p:spPr>
        <p:txBody>
          <a:bodyPr/>
          <a:lstStyle/>
          <a:p>
            <a:r>
              <a:rPr lang="en-US" sz="2400">
                <a:solidFill>
                  <a:schemeClr val="bg1"/>
                </a:solidFill>
              </a:rPr>
              <a:t>Promoted the notion of balance  and living and eating in harmony with the natural environment - </a:t>
            </a:r>
            <a:r>
              <a:rPr lang="en-US" sz="2400" i="1">
                <a:solidFill>
                  <a:srgbClr val="FFFF00"/>
                </a:solidFill>
              </a:rPr>
              <a:t>“People and nature are inseparable”</a:t>
            </a:r>
          </a:p>
          <a:p>
            <a:r>
              <a:rPr lang="en-US" sz="2400">
                <a:solidFill>
                  <a:schemeClr val="bg1"/>
                </a:solidFill>
              </a:rPr>
              <a:t>Explains uses of Yin/Yang classification in healing, disease and  remedies</a:t>
            </a:r>
          </a:p>
          <a:p>
            <a:r>
              <a:rPr lang="en-US" sz="2400">
                <a:solidFill>
                  <a:schemeClr val="bg1"/>
                </a:solidFill>
              </a:rPr>
              <a:t>Presents energetic view (meridians and Ki energy) of the body for assessment and treatment</a:t>
            </a:r>
          </a:p>
          <a:p>
            <a:r>
              <a:rPr lang="en-US" sz="2400">
                <a:solidFill>
                  <a:schemeClr val="bg1"/>
                </a:solidFill>
              </a:rPr>
              <a:t>Is based on earlier works and discoveries of ancient China</a:t>
            </a:r>
          </a:p>
          <a:p>
            <a:r>
              <a:rPr lang="en-US" sz="2000" i="1">
                <a:solidFill>
                  <a:schemeClr val="bg1"/>
                </a:solidFill>
              </a:rPr>
              <a:t>(book available through the Kushi Store)</a:t>
            </a:r>
          </a:p>
        </p:txBody>
      </p:sp>
      <p:sp>
        <p:nvSpPr>
          <p:cNvPr id="22532" name="Line 4"/>
          <p:cNvSpPr>
            <a:spLocks noChangeShapeType="1"/>
          </p:cNvSpPr>
          <p:nvPr/>
        </p:nvSpPr>
        <p:spPr bwMode="auto">
          <a:xfrm>
            <a:off x="609600" y="1905000"/>
            <a:ext cx="7543800" cy="0"/>
          </a:xfrm>
          <a:prstGeom prst="line">
            <a:avLst/>
          </a:prstGeom>
          <a:noFill/>
          <a:ln w="381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ssolve">
                                      <p:cBhvr>
                                        <p:cTn id="7" dur="500"/>
                                        <p:tgtEl>
                                          <p:spTgt spid="2253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532"/>
                                        </p:tgtEl>
                                        <p:attrNameLst>
                                          <p:attrName>style.visibility</p:attrName>
                                        </p:attrNameLst>
                                      </p:cBhvr>
                                      <p:to>
                                        <p:strVal val="visible"/>
                                      </p:to>
                                    </p:set>
                                    <p:anim calcmode="lin" valueType="num">
                                      <p:cBhvr additive="base">
                                        <p:cTn id="11" dur="500" fill="hold"/>
                                        <p:tgtEl>
                                          <p:spTgt spid="22532"/>
                                        </p:tgtEl>
                                        <p:attrNameLst>
                                          <p:attrName>ppt_x</p:attrName>
                                        </p:attrNameLst>
                                      </p:cBhvr>
                                      <p:tavLst>
                                        <p:tav tm="0">
                                          <p:val>
                                            <p:strVal val="#ppt_x"/>
                                          </p:val>
                                        </p:tav>
                                        <p:tav tm="100000">
                                          <p:val>
                                            <p:strVal val="#ppt_x"/>
                                          </p:val>
                                        </p:tav>
                                      </p:tavLst>
                                    </p:anim>
                                    <p:anim calcmode="lin" valueType="num">
                                      <p:cBhvr additive="base">
                                        <p:cTn id="12"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531">
                                            <p:txEl>
                                              <p:pRg st="0" end="0"/>
                                            </p:txEl>
                                          </p:spTgt>
                                        </p:tgtEl>
                                        <p:attrNameLst>
                                          <p:attrName>style.visibility</p:attrName>
                                        </p:attrNameLst>
                                      </p:cBhvr>
                                      <p:to>
                                        <p:strVal val="visible"/>
                                      </p:to>
                                    </p:set>
                                    <p:anim calcmode="lin" valueType="num">
                                      <p:cBhvr additive="base">
                                        <p:cTn id="1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531">
                                            <p:txEl>
                                              <p:pRg st="1" end="1"/>
                                            </p:txEl>
                                          </p:spTgt>
                                        </p:tgtEl>
                                        <p:attrNameLst>
                                          <p:attrName>style.visibility</p:attrName>
                                        </p:attrNameLst>
                                      </p:cBhvr>
                                      <p:to>
                                        <p:strVal val="visible"/>
                                      </p:to>
                                    </p:set>
                                    <p:anim calcmode="lin" valueType="num">
                                      <p:cBhvr additive="base">
                                        <p:cTn id="2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2531">
                                            <p:txEl>
                                              <p:pRg st="2" end="2"/>
                                            </p:txEl>
                                          </p:spTgt>
                                        </p:tgtEl>
                                        <p:attrNameLst>
                                          <p:attrName>style.visibility</p:attrName>
                                        </p:attrNameLst>
                                      </p:cBhvr>
                                      <p:to>
                                        <p:strVal val="visible"/>
                                      </p:to>
                                    </p:set>
                                    <p:anim calcmode="lin" valueType="num">
                                      <p:cBhvr additive="base">
                                        <p:cTn id="2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2531">
                                            <p:txEl>
                                              <p:pRg st="3" end="3"/>
                                            </p:txEl>
                                          </p:spTgt>
                                        </p:tgtEl>
                                        <p:attrNameLst>
                                          <p:attrName>style.visibility</p:attrName>
                                        </p:attrNameLst>
                                      </p:cBhvr>
                                      <p:to>
                                        <p:strVal val="visible"/>
                                      </p:to>
                                    </p:set>
                                    <p:anim calcmode="lin" valueType="num">
                                      <p:cBhvr additive="base">
                                        <p:cTn id="35"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2531">
                                            <p:txEl>
                                              <p:pRg st="4" end="4"/>
                                            </p:txEl>
                                          </p:spTgt>
                                        </p:tgtEl>
                                        <p:attrNameLst>
                                          <p:attrName>style.visibility</p:attrName>
                                        </p:attrNameLst>
                                      </p:cBhvr>
                                      <p:to>
                                        <p:strVal val="visible"/>
                                      </p:to>
                                    </p:set>
                                    <p:anim calcmode="lin" valueType="num">
                                      <p:cBhvr additive="base">
                                        <p:cTn id="41"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P spid="22531" grpId="0" build="p" autoUpdateAnimBg="0"/>
      <p:bldP spid="225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Robert Temple - The Genius of China - Cover"/>
          <p:cNvPicPr>
            <a:picLocks noChangeAspect="1" noChangeArrowheads="1"/>
          </p:cNvPicPr>
          <p:nvPr/>
        </p:nvPicPr>
        <p:blipFill>
          <a:blip r:embed="rId2" cstate="print"/>
          <a:srcRect/>
          <a:stretch>
            <a:fillRect/>
          </a:stretch>
        </p:blipFill>
        <p:spPr bwMode="auto">
          <a:xfrm>
            <a:off x="4953000" y="457200"/>
            <a:ext cx="3500438" cy="4648200"/>
          </a:xfrm>
          <a:prstGeom prst="rect">
            <a:avLst/>
          </a:prstGeom>
          <a:noFill/>
        </p:spPr>
      </p:pic>
      <p:sp>
        <p:nvSpPr>
          <p:cNvPr id="23555" name="Text Box 3"/>
          <p:cNvSpPr txBox="1">
            <a:spLocks noChangeArrowheads="1"/>
          </p:cNvSpPr>
          <p:nvPr/>
        </p:nvSpPr>
        <p:spPr bwMode="auto">
          <a:xfrm>
            <a:off x="1143000" y="5410200"/>
            <a:ext cx="7102475" cy="1187450"/>
          </a:xfrm>
          <a:prstGeom prst="rect">
            <a:avLst/>
          </a:prstGeom>
          <a:noFill/>
          <a:ln w="9525">
            <a:noFill/>
            <a:miter lim="800000"/>
            <a:headEnd/>
            <a:tailEnd/>
          </a:ln>
          <a:effectLst/>
        </p:spPr>
        <p:txBody>
          <a:bodyPr>
            <a:spAutoFit/>
          </a:bodyPr>
          <a:lstStyle/>
          <a:p>
            <a:r>
              <a:rPr lang="en-US" i="1">
                <a:solidFill>
                  <a:srgbClr val="FFFF00"/>
                </a:solidFill>
              </a:rPr>
              <a:t>“Many diseases can be cured by diet alone.”</a:t>
            </a:r>
          </a:p>
          <a:p>
            <a:r>
              <a:rPr lang="en-US">
                <a:solidFill>
                  <a:srgbClr val="FFFF00"/>
                </a:solidFill>
              </a:rPr>
              <a:t>               -Hu Ssu Hui – Imperial Dietician 1330AD</a:t>
            </a:r>
          </a:p>
          <a:p>
            <a:r>
              <a:rPr lang="en-US">
                <a:solidFill>
                  <a:srgbClr val="FFFF00"/>
                </a:solidFill>
              </a:rPr>
              <a:t>		</a:t>
            </a:r>
            <a:r>
              <a:rPr lang="en-US" sz="1800">
                <a:solidFill>
                  <a:srgbClr val="FFFF00"/>
                </a:solidFill>
              </a:rPr>
              <a:t>(from “The Genius of China” by Robert Temple)</a:t>
            </a:r>
          </a:p>
        </p:txBody>
      </p:sp>
      <p:sp>
        <p:nvSpPr>
          <p:cNvPr id="23556" name="Text Box 4"/>
          <p:cNvSpPr txBox="1">
            <a:spLocks noChangeArrowheads="1"/>
          </p:cNvSpPr>
          <p:nvPr/>
        </p:nvSpPr>
        <p:spPr bwMode="auto">
          <a:xfrm>
            <a:off x="838200" y="1066800"/>
            <a:ext cx="3352800" cy="4051300"/>
          </a:xfrm>
          <a:prstGeom prst="rect">
            <a:avLst/>
          </a:prstGeom>
          <a:noFill/>
          <a:ln w="9525">
            <a:noFill/>
            <a:miter lim="800000"/>
            <a:headEnd/>
            <a:tailEnd/>
          </a:ln>
          <a:effectLst/>
        </p:spPr>
        <p:txBody>
          <a:bodyPr>
            <a:spAutoFit/>
          </a:bodyPr>
          <a:lstStyle/>
          <a:p>
            <a:r>
              <a:rPr lang="en-US">
                <a:solidFill>
                  <a:schemeClr val="bg1"/>
                </a:solidFill>
              </a:rPr>
              <a:t>Throughout Chinese history, Chinese healers emphasized dietary recommendations over any other form of medicine.</a:t>
            </a:r>
          </a:p>
          <a:p>
            <a:endParaRPr lang="en-US" sz="1600">
              <a:solidFill>
                <a:schemeClr val="bg1"/>
              </a:solidFill>
            </a:endParaRPr>
          </a:p>
          <a:p>
            <a:r>
              <a:rPr lang="en-US" sz="2000" i="1">
                <a:solidFill>
                  <a:schemeClr val="bg1"/>
                </a:solidFill>
              </a:rPr>
              <a:t>For more information on the history and advances of Chinese Science and Medicine please read “The Genius of China” by Robert Temple.</a:t>
            </a:r>
          </a:p>
        </p:txBody>
      </p:sp>
      <p:sp>
        <p:nvSpPr>
          <p:cNvPr id="23557" name="Text Box 5"/>
          <p:cNvSpPr txBox="1">
            <a:spLocks noChangeArrowheads="1"/>
          </p:cNvSpPr>
          <p:nvPr/>
        </p:nvSpPr>
        <p:spPr bwMode="auto">
          <a:xfrm>
            <a:off x="533400" y="457200"/>
            <a:ext cx="4191000" cy="457200"/>
          </a:xfrm>
          <a:prstGeom prst="rect">
            <a:avLst/>
          </a:prstGeom>
          <a:noFill/>
          <a:ln w="9525">
            <a:noFill/>
            <a:miter lim="800000"/>
            <a:headEnd/>
            <a:tailEnd/>
          </a:ln>
          <a:effectLst/>
        </p:spPr>
        <p:txBody>
          <a:bodyPr>
            <a:spAutoFit/>
          </a:bodyPr>
          <a:lstStyle/>
          <a:p>
            <a:r>
              <a:rPr lang="en-US" b="1" u="sng">
                <a:solidFill>
                  <a:srgbClr val="FFFF00"/>
                </a:solidFill>
              </a:rPr>
              <a:t>The Genius Of Ancient China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dissolve">
                                      <p:cBhvr>
                                        <p:cTn id="7" dur="500"/>
                                        <p:tgtEl>
                                          <p:spTgt spid="2355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3556"/>
                                        </p:tgtEl>
                                        <p:attrNameLst>
                                          <p:attrName>style.visibility</p:attrName>
                                        </p:attrNameLst>
                                      </p:cBhvr>
                                      <p:to>
                                        <p:strVal val="visible"/>
                                      </p:to>
                                    </p:set>
                                    <p:animEffect transition="in" filter="dissolve">
                                      <p:cBhvr>
                                        <p:cTn id="11" dur="500"/>
                                        <p:tgtEl>
                                          <p:spTgt spid="23556"/>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3554"/>
                                        </p:tgtEl>
                                        <p:attrNameLst>
                                          <p:attrName>style.visibility</p:attrName>
                                        </p:attrNameLst>
                                      </p:cBhvr>
                                      <p:to>
                                        <p:strVal val="visible"/>
                                      </p:to>
                                    </p:set>
                                    <p:animEffect transition="in" filter="dissolve">
                                      <p:cBhvr>
                                        <p:cTn id="15" dur="500"/>
                                        <p:tgtEl>
                                          <p:spTgt spid="23554"/>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23555"/>
                                        </p:tgtEl>
                                        <p:attrNameLst>
                                          <p:attrName>style.visibility</p:attrName>
                                        </p:attrNameLst>
                                      </p:cBhvr>
                                      <p:to>
                                        <p:strVal val="visible"/>
                                      </p:to>
                                    </p:set>
                                    <p:anim calcmode="lin" valueType="num">
                                      <p:cBhvr additive="base">
                                        <p:cTn id="19" dur="500" fill="hold"/>
                                        <p:tgtEl>
                                          <p:spTgt spid="23555"/>
                                        </p:tgtEl>
                                        <p:attrNameLst>
                                          <p:attrName>ppt_x</p:attrName>
                                        </p:attrNameLst>
                                      </p:cBhvr>
                                      <p:tavLst>
                                        <p:tav tm="0">
                                          <p:val>
                                            <p:strVal val="#ppt_x"/>
                                          </p:val>
                                        </p:tav>
                                        <p:tav tm="100000">
                                          <p:val>
                                            <p:strVal val="#ppt_x"/>
                                          </p:val>
                                        </p:tav>
                                      </p:tavLst>
                                    </p:anim>
                                    <p:anim calcmode="lin" valueType="num">
                                      <p:cBhvr additive="base">
                                        <p:cTn id="20" dur="500" fill="hold"/>
                                        <p:tgtEl>
                                          <p:spTgt spid="235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utoUpdateAnimBg="0"/>
      <p:bldP spid="23556" grpId="0" autoUpdateAnimBg="0"/>
      <p:bldP spid="2355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85800" y="2286000"/>
            <a:ext cx="7772400" cy="1143000"/>
          </a:xfrm>
        </p:spPr>
        <p:txBody>
          <a:bodyPr/>
          <a:lstStyle/>
          <a:p>
            <a:r>
              <a:rPr lang="en-US">
                <a:solidFill>
                  <a:srgbClr val="FFFF00"/>
                </a:solidFill>
              </a:rPr>
              <a:t>Also, in the East was…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500" fill="hold"/>
                                        <p:tgtEl>
                                          <p:spTgt spid="24578"/>
                                        </p:tgtEl>
                                        <p:attrNameLst>
                                          <p:attrName>ppt_w</p:attrName>
                                        </p:attrNameLst>
                                      </p:cBhvr>
                                      <p:tavLst>
                                        <p:tav tm="0">
                                          <p:val>
                                            <p:fltVal val="0"/>
                                          </p:val>
                                        </p:tav>
                                        <p:tav tm="100000">
                                          <p:val>
                                            <p:strVal val="#ppt_w"/>
                                          </p:val>
                                        </p:tav>
                                      </p:tavLst>
                                    </p:anim>
                                    <p:anim calcmode="lin" valueType="num">
                                      <p:cBhvr>
                                        <p:cTn id="8" dur="500" fill="hold"/>
                                        <p:tgtEl>
                                          <p:spTgt spid="2457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1295400" y="4267200"/>
            <a:ext cx="6705600" cy="2286000"/>
          </a:xfrm>
        </p:spPr>
        <p:txBody>
          <a:bodyPr/>
          <a:lstStyle/>
          <a:p>
            <a:r>
              <a:rPr lang="en-US" sz="4800">
                <a:solidFill>
                  <a:srgbClr val="FFFF00"/>
                </a:solidFill>
              </a:rPr>
              <a:t>Caraka Samhita</a:t>
            </a:r>
            <a:r>
              <a:rPr lang="en-US" sz="2800" i="1">
                <a:solidFill>
                  <a:srgbClr val="FFFF00"/>
                </a:solidFill>
              </a:rPr>
              <a:t>~</a:t>
            </a:r>
            <a:r>
              <a:rPr lang="en-US" sz="2800" i="1">
                <a:solidFill>
                  <a:schemeClr val="bg1"/>
                </a:solidFill>
              </a:rPr>
              <a:t> </a:t>
            </a:r>
            <a:r>
              <a:rPr lang="en-US" sz="2800">
                <a:solidFill>
                  <a:srgbClr val="FFFF00"/>
                </a:solidFill>
              </a:rPr>
              <a:t>1,500 BC</a:t>
            </a:r>
          </a:p>
        </p:txBody>
      </p:sp>
      <p:pic>
        <p:nvPicPr>
          <p:cNvPr id="25603" name="Picture 3" descr="Caraka"/>
          <p:cNvPicPr>
            <a:picLocks noChangeAspect="1" noChangeArrowheads="1"/>
          </p:cNvPicPr>
          <p:nvPr/>
        </p:nvPicPr>
        <p:blipFill>
          <a:blip r:embed="rId2" cstate="print"/>
          <a:srcRect/>
          <a:stretch>
            <a:fillRect/>
          </a:stretch>
        </p:blipFill>
        <p:spPr bwMode="auto">
          <a:xfrm>
            <a:off x="4343400" y="685800"/>
            <a:ext cx="4343400" cy="3897313"/>
          </a:xfrm>
          <a:prstGeom prst="rect">
            <a:avLst/>
          </a:prstGeom>
          <a:noFill/>
        </p:spPr>
      </p:pic>
      <p:sp>
        <p:nvSpPr>
          <p:cNvPr id="25604" name="Text Box 4"/>
          <p:cNvSpPr txBox="1">
            <a:spLocks noChangeArrowheads="1"/>
          </p:cNvSpPr>
          <p:nvPr/>
        </p:nvSpPr>
        <p:spPr bwMode="auto">
          <a:xfrm>
            <a:off x="762000" y="914400"/>
            <a:ext cx="3124200" cy="2282825"/>
          </a:xfrm>
          <a:prstGeom prst="rect">
            <a:avLst/>
          </a:prstGeom>
          <a:noFill/>
          <a:ln w="9525">
            <a:noFill/>
            <a:miter lim="800000"/>
            <a:headEnd/>
            <a:tailEnd/>
          </a:ln>
          <a:effectLst/>
        </p:spPr>
        <p:txBody>
          <a:bodyPr>
            <a:spAutoFit/>
          </a:bodyPr>
          <a:lstStyle/>
          <a:p>
            <a:r>
              <a:rPr lang="en-US">
                <a:solidFill>
                  <a:schemeClr val="bg1"/>
                </a:solidFill>
              </a:rPr>
              <a:t>“Caraka Samhita” –(~1,500 BC), Hindu Ayuvedic extensive medical text with Hindu dietary codes - author unknown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dissolve">
                                      <p:cBhvr>
                                        <p:cTn id="7" dur="500"/>
                                        <p:tgtEl>
                                          <p:spTgt spid="2560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5603"/>
                                        </p:tgtEl>
                                        <p:attrNameLst>
                                          <p:attrName>style.visibility</p:attrName>
                                        </p:attrNameLst>
                                      </p:cBhvr>
                                      <p:to>
                                        <p:strVal val="visible"/>
                                      </p:to>
                                    </p:set>
                                    <p:animEffect transition="in" filter="dissolve">
                                      <p:cBhvr>
                                        <p:cTn id="11" dur="500"/>
                                        <p:tgtEl>
                                          <p:spTgt spid="25603"/>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602"/>
                                        </p:tgtEl>
                                        <p:attrNameLst>
                                          <p:attrName>style.visibility</p:attrName>
                                        </p:attrNameLst>
                                      </p:cBhvr>
                                      <p:to>
                                        <p:strVal val="visible"/>
                                      </p:to>
                                    </p:set>
                                    <p:anim calcmode="lin" valueType="num">
                                      <p:cBhvr additive="base">
                                        <p:cTn id="15" dur="500" fill="hold"/>
                                        <p:tgtEl>
                                          <p:spTgt spid="25602"/>
                                        </p:tgtEl>
                                        <p:attrNameLst>
                                          <p:attrName>ppt_x</p:attrName>
                                        </p:attrNameLst>
                                      </p:cBhvr>
                                      <p:tavLst>
                                        <p:tav tm="0">
                                          <p:val>
                                            <p:strVal val="#ppt_x"/>
                                          </p:val>
                                        </p:tav>
                                        <p:tav tm="100000">
                                          <p:val>
                                            <p:strVal val="#ppt_x"/>
                                          </p:val>
                                        </p:tav>
                                      </p:tavLst>
                                    </p:anim>
                                    <p:anim calcmode="lin" valueType="num">
                                      <p:cBhvr additive="base">
                                        <p:cTn id="16" dur="500" fill="hold"/>
                                        <p:tgtEl>
                                          <p:spTgt spid="256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685800" y="1905000"/>
            <a:ext cx="7772400" cy="2362200"/>
          </a:xfrm>
        </p:spPr>
        <p:txBody>
          <a:bodyPr/>
          <a:lstStyle/>
          <a:p>
            <a:r>
              <a:rPr lang="en-US">
                <a:solidFill>
                  <a:srgbClr val="FFFF00"/>
                </a:solidFill>
              </a:rPr>
              <a:t>Hippocrates also had many contemporaries whom also promoted proper eating…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ppt_w</p:attrName>
                                        </p:attrNameLst>
                                      </p:cBhvr>
                                      <p:tavLst>
                                        <p:tav tm="0">
                                          <p:val>
                                            <p:fltVal val="0"/>
                                          </p:val>
                                        </p:tav>
                                        <p:tav tm="100000">
                                          <p:val>
                                            <p:strVal val="#ppt_w"/>
                                          </p:val>
                                        </p:tav>
                                      </p:tavLst>
                                    </p:anim>
                                    <p:anim calcmode="lin" valueType="num">
                                      <p:cBhvr>
                                        <p:cTn id="8" dur="500" fill="hold"/>
                                        <p:tgtEl>
                                          <p:spTgt spid="266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381000" y="3276600"/>
            <a:ext cx="4419600" cy="2286000"/>
          </a:xfrm>
        </p:spPr>
        <p:txBody>
          <a:bodyPr/>
          <a:lstStyle/>
          <a:p>
            <a:r>
              <a:rPr lang="en-US" sz="6000">
                <a:solidFill>
                  <a:srgbClr val="FFFF00"/>
                </a:solidFill>
              </a:rPr>
              <a:t>Pythagoras</a:t>
            </a:r>
            <a:r>
              <a:rPr lang="en-US">
                <a:solidFill>
                  <a:srgbClr val="FFFF00"/>
                </a:solidFill>
              </a:rPr>
              <a:t/>
            </a:r>
            <a:br>
              <a:rPr lang="en-US">
                <a:solidFill>
                  <a:srgbClr val="FFFF00"/>
                </a:solidFill>
              </a:rPr>
            </a:br>
            <a:r>
              <a:rPr lang="en-US" sz="3600" i="1">
                <a:solidFill>
                  <a:schemeClr val="bg1"/>
                </a:solidFill>
              </a:rPr>
              <a:t>Ethical Vegetarian</a:t>
            </a:r>
            <a:br>
              <a:rPr lang="en-US" sz="3600" i="1">
                <a:solidFill>
                  <a:schemeClr val="bg1"/>
                </a:solidFill>
              </a:rPr>
            </a:br>
            <a:r>
              <a:rPr lang="en-US" sz="2800">
                <a:solidFill>
                  <a:srgbClr val="FFFF00"/>
                </a:solidFill>
              </a:rPr>
              <a:t>570 ~ 490 BC</a:t>
            </a:r>
          </a:p>
        </p:txBody>
      </p:sp>
      <p:pic>
        <p:nvPicPr>
          <p:cNvPr id="27651" name="Picture 3" descr="pythagoras"/>
          <p:cNvPicPr>
            <a:picLocks noChangeAspect="1" noChangeArrowheads="1"/>
          </p:cNvPicPr>
          <p:nvPr/>
        </p:nvPicPr>
        <p:blipFill>
          <a:blip r:embed="rId2" cstate="print"/>
          <a:srcRect/>
          <a:stretch>
            <a:fillRect/>
          </a:stretch>
        </p:blipFill>
        <p:spPr bwMode="auto">
          <a:xfrm>
            <a:off x="4876800" y="609600"/>
            <a:ext cx="3997325" cy="5105400"/>
          </a:xfrm>
          <a:prstGeom prst="rect">
            <a:avLst/>
          </a:prstGeom>
          <a:noFill/>
        </p:spPr>
      </p:pic>
      <p:pic>
        <p:nvPicPr>
          <p:cNvPr id="27652" name="Picture 4" descr="pythagoras cartoon"/>
          <p:cNvPicPr>
            <a:picLocks noChangeAspect="1" noChangeArrowheads="1"/>
          </p:cNvPicPr>
          <p:nvPr/>
        </p:nvPicPr>
        <p:blipFill>
          <a:blip r:embed="rId3" cstate="print"/>
          <a:srcRect/>
          <a:stretch>
            <a:fillRect/>
          </a:stretch>
        </p:blipFill>
        <p:spPr bwMode="auto">
          <a:xfrm>
            <a:off x="914400" y="609600"/>
            <a:ext cx="3352800" cy="24812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dissolve">
                                      <p:cBhvr>
                                        <p:cTn id="7" dur="500"/>
                                        <p:tgtEl>
                                          <p:spTgt spid="27651"/>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7650"/>
                                        </p:tgtEl>
                                        <p:attrNameLst>
                                          <p:attrName>style.visibility</p:attrName>
                                        </p:attrNameLst>
                                      </p:cBhvr>
                                      <p:to>
                                        <p:strVal val="visible"/>
                                      </p:to>
                                    </p:set>
                                    <p:animEffect transition="in" filter="dissolve">
                                      <p:cBhvr>
                                        <p:cTn id="11" dur="500"/>
                                        <p:tgtEl>
                                          <p:spTgt spid="27650"/>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7652"/>
                                        </p:tgtEl>
                                        <p:attrNameLst>
                                          <p:attrName>style.visibility</p:attrName>
                                        </p:attrNameLst>
                                      </p:cBhvr>
                                      <p:to>
                                        <p:strVal val="visible"/>
                                      </p:to>
                                    </p:set>
                                    <p:animEffect transition="in" filter="dissolve">
                                      <p:cBhvr>
                                        <p:cTn id="15"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solidFill>
                  <a:srgbClr val="FFFF00"/>
                </a:solidFill>
              </a:rPr>
              <a:t>Pythagoras (580-500 BC?)</a:t>
            </a:r>
          </a:p>
        </p:txBody>
      </p:sp>
      <p:sp>
        <p:nvSpPr>
          <p:cNvPr id="28675" name="Rectangle 3"/>
          <p:cNvSpPr>
            <a:spLocks noGrp="1" noChangeArrowheads="1"/>
          </p:cNvSpPr>
          <p:nvPr>
            <p:ph type="body" idx="1"/>
          </p:nvPr>
        </p:nvSpPr>
        <p:spPr/>
        <p:txBody>
          <a:bodyPr/>
          <a:lstStyle/>
          <a:p>
            <a:r>
              <a:rPr lang="en-US">
                <a:solidFill>
                  <a:schemeClr val="bg1"/>
                </a:solidFill>
              </a:rPr>
              <a:t>In addition to mathematics, promoted vegetarianism.</a:t>
            </a:r>
          </a:p>
          <a:p>
            <a:r>
              <a:rPr lang="en-US">
                <a:solidFill>
                  <a:schemeClr val="bg1"/>
                </a:solidFill>
              </a:rPr>
              <a:t>Recommended simple eating and living to stay healthy.</a:t>
            </a:r>
          </a:p>
          <a:p>
            <a:pPr>
              <a:buFontTx/>
              <a:buNone/>
            </a:pPr>
            <a:r>
              <a:rPr lang="en-US" sz="2000" b="1" i="1">
                <a:solidFill>
                  <a:schemeClr val="bg1"/>
                </a:solidFill>
              </a:rPr>
              <a:t>	</a:t>
            </a:r>
          </a:p>
          <a:p>
            <a:pPr>
              <a:buFontTx/>
              <a:buNone/>
            </a:pPr>
            <a:r>
              <a:rPr lang="en-US" sz="2000" b="1" i="1">
                <a:solidFill>
                  <a:schemeClr val="bg1"/>
                </a:solidFill>
              </a:rPr>
              <a:t>	“DO NOT NEGLECT THE HEALTH OF THE BODY, KEEPING MEASURE IN EATING AND DRINKING, AND EVERY EXERCISE OF THE BODY, AND BY MEASURE IS MEANT WHAT WILL NOT LATER INDUCE PAIN.</a:t>
            </a:r>
            <a:r>
              <a:rPr lang="en-US" sz="2000" i="1">
                <a:solidFill>
                  <a:schemeClr val="bg1"/>
                </a:solidFill>
              </a:rPr>
              <a:t>”</a:t>
            </a:r>
            <a:r>
              <a:rPr lang="en-US" sz="2000" b="1" i="1">
                <a:solidFill>
                  <a:schemeClr val="bg1"/>
                </a:solidFill>
              </a:rPr>
              <a:t>	</a:t>
            </a:r>
          </a:p>
        </p:txBody>
      </p:sp>
      <p:sp>
        <p:nvSpPr>
          <p:cNvPr id="28676" name="Line 4"/>
          <p:cNvSpPr>
            <a:spLocks noChangeShapeType="1"/>
          </p:cNvSpPr>
          <p:nvPr/>
        </p:nvSpPr>
        <p:spPr bwMode="auto">
          <a:xfrm>
            <a:off x="838200" y="1600200"/>
            <a:ext cx="7391400" cy="0"/>
          </a:xfrm>
          <a:prstGeom prst="line">
            <a:avLst/>
          </a:prstGeom>
          <a:noFill/>
          <a:ln w="381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ppt_x"/>
                                          </p:val>
                                        </p:tav>
                                        <p:tav tm="100000">
                                          <p:val>
                                            <p:strVal val="#ppt_x"/>
                                          </p:val>
                                        </p:tav>
                                      </p:tavLst>
                                    </p:anim>
                                    <p:anim calcmode="lin" valueType="num">
                                      <p:cBhvr additive="base">
                                        <p:cTn id="8" dur="500" fill="hold"/>
                                        <p:tgtEl>
                                          <p:spTgt spid="2867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8676"/>
                                        </p:tgtEl>
                                        <p:attrNameLst>
                                          <p:attrName>style.visibility</p:attrName>
                                        </p:attrNameLst>
                                      </p:cBhvr>
                                      <p:to>
                                        <p:strVal val="visible"/>
                                      </p:to>
                                    </p:set>
                                    <p:anim calcmode="lin" valueType="num">
                                      <p:cBhvr additive="base">
                                        <p:cTn id="12" dur="500" fill="hold"/>
                                        <p:tgtEl>
                                          <p:spTgt spid="28676"/>
                                        </p:tgtEl>
                                        <p:attrNameLst>
                                          <p:attrName>ppt_x</p:attrName>
                                        </p:attrNameLst>
                                      </p:cBhvr>
                                      <p:tavLst>
                                        <p:tav tm="0">
                                          <p:val>
                                            <p:strVal val="#ppt_x"/>
                                          </p:val>
                                        </p:tav>
                                        <p:tav tm="100000">
                                          <p:val>
                                            <p:strVal val="#ppt_x"/>
                                          </p:val>
                                        </p:tav>
                                      </p:tavLst>
                                    </p:anim>
                                    <p:anim calcmode="lin" valueType="num">
                                      <p:cBhvr additive="base">
                                        <p:cTn id="13" dur="500" fill="hold"/>
                                        <p:tgtEl>
                                          <p:spTgt spid="2867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8675">
                                            <p:txEl>
                                              <p:pRg st="0" end="0"/>
                                            </p:txEl>
                                          </p:spTgt>
                                        </p:tgtEl>
                                        <p:attrNameLst>
                                          <p:attrName>style.visibility</p:attrName>
                                        </p:attrNameLst>
                                      </p:cBhvr>
                                      <p:to>
                                        <p:strVal val="visible"/>
                                      </p:to>
                                    </p:set>
                                    <p:anim calcmode="lin" valueType="num">
                                      <p:cBhvr additive="base">
                                        <p:cTn id="18"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8675">
                                            <p:txEl>
                                              <p:pRg st="1" end="1"/>
                                            </p:txEl>
                                          </p:spTgt>
                                        </p:tgtEl>
                                        <p:attrNameLst>
                                          <p:attrName>style.visibility</p:attrName>
                                        </p:attrNameLst>
                                      </p:cBhvr>
                                      <p:to>
                                        <p:strVal val="visible"/>
                                      </p:to>
                                    </p:set>
                                    <p:anim calcmode="lin" valueType="num">
                                      <p:cBhvr additive="base">
                                        <p:cTn id="24"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8675">
                                            <p:txEl>
                                              <p:pRg st="2" end="2"/>
                                            </p:txEl>
                                          </p:spTgt>
                                        </p:tgtEl>
                                        <p:attrNameLst>
                                          <p:attrName>style.visibility</p:attrName>
                                        </p:attrNameLst>
                                      </p:cBhvr>
                                      <p:to>
                                        <p:strVal val="visible"/>
                                      </p:to>
                                    </p:set>
                                    <p:anim calcmode="lin" valueType="num">
                                      <p:cBhvr additive="base">
                                        <p:cTn id="30"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8675">
                                            <p:txEl>
                                              <p:pRg st="3" end="3"/>
                                            </p:txEl>
                                          </p:spTgt>
                                        </p:tgtEl>
                                        <p:attrNameLst>
                                          <p:attrName>style.visibility</p:attrName>
                                        </p:attrNameLst>
                                      </p:cBhvr>
                                      <p:to>
                                        <p:strVal val="visible"/>
                                      </p:to>
                                    </p:set>
                                    <p:anim calcmode="lin" valueType="num">
                                      <p:cBhvr additive="base">
                                        <p:cTn id="36"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P spid="28675" grpId="0" build="p" autoUpdateAnimBg="0"/>
      <p:bldP spid="2867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381000"/>
            <a:ext cx="7772400" cy="1143000"/>
          </a:xfrm>
        </p:spPr>
        <p:txBody>
          <a:bodyPr/>
          <a:lstStyle/>
          <a:p>
            <a:r>
              <a:rPr lang="en-US" sz="4000">
                <a:solidFill>
                  <a:srgbClr val="FFFF00"/>
                </a:solidFill>
              </a:rPr>
              <a:t>Presentation Objectives</a:t>
            </a:r>
          </a:p>
        </p:txBody>
      </p:sp>
      <p:sp>
        <p:nvSpPr>
          <p:cNvPr id="4099" name="Rectangle 3"/>
          <p:cNvSpPr>
            <a:spLocks noGrp="1" noChangeArrowheads="1"/>
          </p:cNvSpPr>
          <p:nvPr>
            <p:ph type="body" idx="1"/>
          </p:nvPr>
        </p:nvSpPr>
        <p:spPr>
          <a:xfrm>
            <a:off x="685800" y="1600200"/>
            <a:ext cx="7772400" cy="4114800"/>
          </a:xfrm>
        </p:spPr>
        <p:txBody>
          <a:bodyPr/>
          <a:lstStyle/>
          <a:p>
            <a:pPr marL="609600" indent="-609600">
              <a:lnSpc>
                <a:spcPct val="90000"/>
              </a:lnSpc>
              <a:buFontTx/>
              <a:buAutoNum type="arabicPeriod"/>
            </a:pPr>
            <a:r>
              <a:rPr lang="en-US" sz="2800">
                <a:solidFill>
                  <a:schemeClr val="bg1"/>
                </a:solidFill>
              </a:rPr>
              <a:t>To introduce the ancient origins of macrobiotics</a:t>
            </a:r>
          </a:p>
          <a:p>
            <a:pPr marL="609600" indent="-609600">
              <a:lnSpc>
                <a:spcPct val="90000"/>
              </a:lnSpc>
              <a:buFontTx/>
              <a:buAutoNum type="arabicPeriod"/>
            </a:pPr>
            <a:r>
              <a:rPr lang="en-US" sz="2800">
                <a:solidFill>
                  <a:schemeClr val="bg1"/>
                </a:solidFill>
              </a:rPr>
              <a:t>To give a basic overview of macrobiotic/health and diet references throughout history</a:t>
            </a:r>
          </a:p>
          <a:p>
            <a:pPr marL="609600" indent="-609600">
              <a:lnSpc>
                <a:spcPct val="90000"/>
              </a:lnSpc>
              <a:buFontTx/>
              <a:buAutoNum type="arabicPeriod"/>
            </a:pPr>
            <a:r>
              <a:rPr lang="en-US" sz="2800">
                <a:solidFill>
                  <a:schemeClr val="bg1"/>
                </a:solidFill>
              </a:rPr>
              <a:t>To introduce the works of George Ohsawa and Michio Kushi</a:t>
            </a:r>
          </a:p>
          <a:p>
            <a:pPr marL="609600" indent="-609600">
              <a:lnSpc>
                <a:spcPct val="90000"/>
              </a:lnSpc>
              <a:buFontTx/>
              <a:buAutoNum type="arabicPeriod"/>
            </a:pPr>
            <a:r>
              <a:rPr lang="en-US" sz="2800">
                <a:solidFill>
                  <a:schemeClr val="bg1"/>
                </a:solidFill>
              </a:rPr>
              <a:t>To learn of the influence of macrobiotics on modern history</a:t>
            </a:r>
          </a:p>
          <a:p>
            <a:pPr marL="609600" indent="-609600">
              <a:lnSpc>
                <a:spcPct val="90000"/>
              </a:lnSpc>
              <a:buFontTx/>
              <a:buAutoNum type="arabicPeriod"/>
            </a:pPr>
            <a:r>
              <a:rPr lang="en-US" sz="2800">
                <a:solidFill>
                  <a:schemeClr val="bg1"/>
                </a:solidFill>
              </a:rPr>
              <a:t>To introduce macrobiotics as the basis of world peace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685800" y="2286000"/>
            <a:ext cx="7772400" cy="1143000"/>
          </a:xfrm>
        </p:spPr>
        <p:txBody>
          <a:bodyPr/>
          <a:lstStyle/>
          <a:p>
            <a:r>
              <a:rPr lang="en-US">
                <a:solidFill>
                  <a:srgbClr val="FFFF00"/>
                </a:solidFill>
              </a:rPr>
              <a:t>And before Hippocrates</a:t>
            </a:r>
            <a:br>
              <a:rPr lang="en-US">
                <a:solidFill>
                  <a:srgbClr val="FFFF00"/>
                </a:solidFill>
              </a:rPr>
            </a:br>
            <a:r>
              <a:rPr lang="en-US">
                <a:solidFill>
                  <a:srgbClr val="FFFF00"/>
                </a:solidFill>
              </a:rPr>
              <a:t>in the Middle East…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500" fill="hold"/>
                                        <p:tgtEl>
                                          <p:spTgt spid="29698"/>
                                        </p:tgtEl>
                                        <p:attrNameLst>
                                          <p:attrName>ppt_w</p:attrName>
                                        </p:attrNameLst>
                                      </p:cBhvr>
                                      <p:tavLst>
                                        <p:tav tm="0">
                                          <p:val>
                                            <p:fltVal val="0"/>
                                          </p:val>
                                        </p:tav>
                                        <p:tav tm="100000">
                                          <p:val>
                                            <p:strVal val="#ppt_w"/>
                                          </p:val>
                                        </p:tav>
                                      </p:tavLst>
                                    </p:anim>
                                    <p:anim calcmode="lin" valueType="num">
                                      <p:cBhvr>
                                        <p:cTn id="8" dur="500" fill="hold"/>
                                        <p:tgtEl>
                                          <p:spTgt spid="296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228600" y="3505200"/>
            <a:ext cx="4419600" cy="2286000"/>
          </a:xfrm>
        </p:spPr>
        <p:txBody>
          <a:bodyPr/>
          <a:lstStyle/>
          <a:p>
            <a:r>
              <a:rPr lang="en-US" sz="6000">
                <a:solidFill>
                  <a:srgbClr val="FFFF00"/>
                </a:solidFill>
              </a:rPr>
              <a:t>Biblical</a:t>
            </a:r>
            <a:br>
              <a:rPr lang="en-US" sz="6000">
                <a:solidFill>
                  <a:srgbClr val="FFFF00"/>
                </a:solidFill>
              </a:rPr>
            </a:br>
            <a:r>
              <a:rPr lang="en-US" sz="2800">
                <a:solidFill>
                  <a:srgbClr val="FFFF00"/>
                </a:solidFill>
              </a:rPr>
              <a:t>Dietary References </a:t>
            </a:r>
            <a:br>
              <a:rPr lang="en-US" sz="2800">
                <a:solidFill>
                  <a:srgbClr val="FFFF00"/>
                </a:solidFill>
              </a:rPr>
            </a:br>
            <a:r>
              <a:rPr lang="en-US" sz="2800">
                <a:solidFill>
                  <a:srgbClr val="FFFF00"/>
                </a:solidFill>
              </a:rPr>
              <a:t>~ 2,000 years ago</a:t>
            </a:r>
          </a:p>
        </p:txBody>
      </p:sp>
      <p:pic>
        <p:nvPicPr>
          <p:cNvPr id="30723" name="Picture 3" descr="MosesandAaron"/>
          <p:cNvPicPr>
            <a:picLocks noChangeAspect="1" noChangeArrowheads="1"/>
          </p:cNvPicPr>
          <p:nvPr/>
        </p:nvPicPr>
        <p:blipFill>
          <a:blip r:embed="rId2" cstate="print"/>
          <a:srcRect/>
          <a:stretch>
            <a:fillRect/>
          </a:stretch>
        </p:blipFill>
        <p:spPr bwMode="auto">
          <a:xfrm>
            <a:off x="4648200" y="457200"/>
            <a:ext cx="4030663" cy="5029200"/>
          </a:xfrm>
          <a:prstGeom prst="rect">
            <a:avLst/>
          </a:prstGeom>
          <a:noFill/>
        </p:spPr>
      </p:pic>
      <p:sp>
        <p:nvSpPr>
          <p:cNvPr id="30724" name="Text Box 4"/>
          <p:cNvSpPr txBox="1">
            <a:spLocks noChangeArrowheads="1"/>
          </p:cNvSpPr>
          <p:nvPr/>
        </p:nvSpPr>
        <p:spPr bwMode="auto">
          <a:xfrm>
            <a:off x="4930775" y="5638800"/>
            <a:ext cx="3451225" cy="457200"/>
          </a:xfrm>
          <a:prstGeom prst="rect">
            <a:avLst/>
          </a:prstGeom>
          <a:noFill/>
          <a:ln w="9525">
            <a:noFill/>
            <a:miter lim="800000"/>
            <a:headEnd/>
            <a:tailEnd/>
          </a:ln>
          <a:effectLst/>
        </p:spPr>
        <p:txBody>
          <a:bodyPr wrap="none">
            <a:spAutoFit/>
          </a:bodyPr>
          <a:lstStyle/>
          <a:p>
            <a:pPr algn="ctr"/>
            <a:r>
              <a:rPr lang="en-US">
                <a:solidFill>
                  <a:srgbClr val="FFFF00"/>
                </a:solidFill>
              </a:rPr>
              <a:t>Moses and Aaron in Egypt</a:t>
            </a:r>
          </a:p>
        </p:txBody>
      </p:sp>
      <p:sp>
        <p:nvSpPr>
          <p:cNvPr id="30725" name="Text Box 5"/>
          <p:cNvSpPr txBox="1">
            <a:spLocks noChangeArrowheads="1"/>
          </p:cNvSpPr>
          <p:nvPr/>
        </p:nvSpPr>
        <p:spPr bwMode="auto">
          <a:xfrm>
            <a:off x="685800" y="381000"/>
            <a:ext cx="3427413" cy="1250950"/>
          </a:xfrm>
          <a:prstGeom prst="rect">
            <a:avLst/>
          </a:prstGeom>
          <a:noFill/>
          <a:ln w="9525">
            <a:noFill/>
            <a:miter lim="800000"/>
            <a:headEnd/>
            <a:tailEnd/>
          </a:ln>
          <a:effectLst/>
        </p:spPr>
        <p:txBody>
          <a:bodyPr wrap="none">
            <a:spAutoFit/>
          </a:bodyPr>
          <a:lstStyle/>
          <a:p>
            <a:pPr algn="ctr"/>
            <a:r>
              <a:rPr lang="en-US" sz="4800">
                <a:solidFill>
                  <a:srgbClr val="FFFF00"/>
                </a:solidFill>
              </a:rPr>
              <a:t>Kashruth</a:t>
            </a:r>
          </a:p>
          <a:p>
            <a:pPr algn="ctr"/>
            <a:r>
              <a:rPr lang="en-US" sz="2800">
                <a:solidFill>
                  <a:srgbClr val="FFFF00"/>
                </a:solidFill>
              </a:rPr>
              <a:t>(Kosher Dietary Laws</a:t>
            </a:r>
            <a:r>
              <a:rPr lang="en-US" sz="2000">
                <a:solidFill>
                  <a:srgbClr val="FFFF00"/>
                </a:solidFill>
              </a:rPr>
              <a:t>)</a:t>
            </a:r>
          </a:p>
        </p:txBody>
      </p:sp>
      <p:sp>
        <p:nvSpPr>
          <p:cNvPr id="30726" name="Text Box 6"/>
          <p:cNvSpPr txBox="1">
            <a:spLocks noChangeArrowheads="1"/>
          </p:cNvSpPr>
          <p:nvPr/>
        </p:nvSpPr>
        <p:spPr bwMode="auto">
          <a:xfrm>
            <a:off x="381000" y="1905000"/>
            <a:ext cx="4054475" cy="1552575"/>
          </a:xfrm>
          <a:prstGeom prst="rect">
            <a:avLst/>
          </a:prstGeom>
          <a:noFill/>
          <a:ln w="9525">
            <a:noFill/>
            <a:miter lim="800000"/>
            <a:headEnd/>
            <a:tailEnd/>
          </a:ln>
          <a:effectLst/>
        </p:spPr>
        <p:txBody>
          <a:bodyPr>
            <a:spAutoFit/>
          </a:bodyPr>
          <a:lstStyle/>
          <a:p>
            <a:pPr algn="ctr"/>
            <a:r>
              <a:rPr lang="en-US">
                <a:solidFill>
                  <a:schemeClr val="bg1"/>
                </a:solidFill>
              </a:rPr>
              <a:t>The Lord instructs Moses and Aaron on what are clean and un-clean foods to eat</a:t>
            </a:r>
          </a:p>
          <a:p>
            <a:pPr algn="ctr"/>
            <a:r>
              <a:rPr lang="en-US">
                <a:solidFill>
                  <a:schemeClr val="bg1"/>
                </a:solidFill>
              </a:rPr>
              <a:t>- </a:t>
            </a:r>
            <a:r>
              <a:rPr lang="en-US" i="1">
                <a:solidFill>
                  <a:schemeClr val="bg1"/>
                </a:solidFill>
              </a:rPr>
              <a:t>see Leviticus 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dissolve">
                                      <p:cBhvr>
                                        <p:cTn id="7" dur="500"/>
                                        <p:tgtEl>
                                          <p:spTgt spid="3072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0726"/>
                                        </p:tgtEl>
                                        <p:attrNameLst>
                                          <p:attrName>style.visibility</p:attrName>
                                        </p:attrNameLst>
                                      </p:cBhvr>
                                      <p:to>
                                        <p:strVal val="visible"/>
                                      </p:to>
                                    </p:set>
                                    <p:animEffect transition="in" filter="dissolve">
                                      <p:cBhvr>
                                        <p:cTn id="11" dur="500"/>
                                        <p:tgtEl>
                                          <p:spTgt spid="30726"/>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0722"/>
                                        </p:tgtEl>
                                        <p:attrNameLst>
                                          <p:attrName>style.visibility</p:attrName>
                                        </p:attrNameLst>
                                      </p:cBhvr>
                                      <p:to>
                                        <p:strVal val="visible"/>
                                      </p:to>
                                    </p:set>
                                    <p:animEffect transition="in" filter="dissolve">
                                      <p:cBhvr>
                                        <p:cTn id="15" dur="500"/>
                                        <p:tgtEl>
                                          <p:spTgt spid="30722"/>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30723"/>
                                        </p:tgtEl>
                                        <p:attrNameLst>
                                          <p:attrName>style.visibility</p:attrName>
                                        </p:attrNameLst>
                                      </p:cBhvr>
                                      <p:to>
                                        <p:strVal val="visible"/>
                                      </p:to>
                                    </p:set>
                                    <p:animEffect transition="in" filter="dissolve">
                                      <p:cBhvr>
                                        <p:cTn id="19" dur="500"/>
                                        <p:tgtEl>
                                          <p:spTgt spid="30723"/>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30724"/>
                                        </p:tgtEl>
                                        <p:attrNameLst>
                                          <p:attrName>style.visibility</p:attrName>
                                        </p:attrNameLst>
                                      </p:cBhvr>
                                      <p:to>
                                        <p:strVal val="visible"/>
                                      </p:to>
                                    </p:set>
                                    <p:anim calcmode="lin" valueType="num">
                                      <p:cBhvr additive="base">
                                        <p:cTn id="23" dur="500" fill="hold"/>
                                        <p:tgtEl>
                                          <p:spTgt spid="30724"/>
                                        </p:tgtEl>
                                        <p:attrNameLst>
                                          <p:attrName>ppt_x</p:attrName>
                                        </p:attrNameLst>
                                      </p:cBhvr>
                                      <p:tavLst>
                                        <p:tav tm="0">
                                          <p:val>
                                            <p:strVal val="#ppt_x"/>
                                          </p:val>
                                        </p:tav>
                                        <p:tav tm="100000">
                                          <p:val>
                                            <p:strVal val="#ppt_x"/>
                                          </p:val>
                                        </p:tav>
                                      </p:tavLst>
                                    </p:anim>
                                    <p:anim calcmode="lin" valueType="num">
                                      <p:cBhvr additive="base">
                                        <p:cTn id="24" dur="500" fill="hold"/>
                                        <p:tgtEl>
                                          <p:spTgt spid="307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utoUpdateAnimBg="0"/>
      <p:bldP spid="30724" grpId="0" autoUpdateAnimBg="0"/>
      <p:bldP spid="30725" grpId="0" autoUpdateAnimBg="0"/>
      <p:bldP spid="30726"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533400" y="3581400"/>
            <a:ext cx="4419600" cy="2286000"/>
          </a:xfrm>
        </p:spPr>
        <p:txBody>
          <a:bodyPr/>
          <a:lstStyle/>
          <a:p>
            <a:r>
              <a:rPr lang="en-US" sz="6000">
                <a:solidFill>
                  <a:srgbClr val="FFFF00"/>
                </a:solidFill>
              </a:rPr>
              <a:t>Biblical</a:t>
            </a:r>
            <a:r>
              <a:rPr lang="en-US" sz="3600" i="1">
                <a:solidFill>
                  <a:schemeClr val="bg1"/>
                </a:solidFill>
              </a:rPr>
              <a:t/>
            </a:r>
            <a:br>
              <a:rPr lang="en-US" sz="3600" i="1">
                <a:solidFill>
                  <a:schemeClr val="bg1"/>
                </a:solidFill>
              </a:rPr>
            </a:br>
            <a:r>
              <a:rPr lang="en-US" sz="2800">
                <a:solidFill>
                  <a:srgbClr val="FFFF00"/>
                </a:solidFill>
              </a:rPr>
              <a:t>Dietary References</a:t>
            </a:r>
            <a:br>
              <a:rPr lang="en-US" sz="2800">
                <a:solidFill>
                  <a:srgbClr val="FFFF00"/>
                </a:solidFill>
              </a:rPr>
            </a:br>
            <a:r>
              <a:rPr lang="en-US" sz="2800">
                <a:solidFill>
                  <a:srgbClr val="FFFF00"/>
                </a:solidFill>
              </a:rPr>
              <a:t>~ 2,000 years ago</a:t>
            </a:r>
          </a:p>
        </p:txBody>
      </p:sp>
      <p:pic>
        <p:nvPicPr>
          <p:cNvPr id="31747" name="Picture 3" descr="daniel-in-the-lions-den-zoom"/>
          <p:cNvPicPr>
            <a:picLocks noChangeAspect="1" noChangeArrowheads="1"/>
          </p:cNvPicPr>
          <p:nvPr/>
        </p:nvPicPr>
        <p:blipFill>
          <a:blip r:embed="rId2" cstate="print"/>
          <a:srcRect/>
          <a:stretch>
            <a:fillRect/>
          </a:stretch>
        </p:blipFill>
        <p:spPr bwMode="auto">
          <a:xfrm>
            <a:off x="762000" y="685800"/>
            <a:ext cx="4013200" cy="2568575"/>
          </a:xfrm>
          <a:prstGeom prst="rect">
            <a:avLst/>
          </a:prstGeom>
          <a:noFill/>
        </p:spPr>
      </p:pic>
      <p:sp>
        <p:nvSpPr>
          <p:cNvPr id="31748" name="Text Box 4"/>
          <p:cNvSpPr txBox="1">
            <a:spLocks noChangeArrowheads="1"/>
          </p:cNvSpPr>
          <p:nvPr/>
        </p:nvSpPr>
        <p:spPr bwMode="auto">
          <a:xfrm>
            <a:off x="5105400" y="762000"/>
            <a:ext cx="3276600" cy="457200"/>
          </a:xfrm>
          <a:prstGeom prst="rect">
            <a:avLst/>
          </a:prstGeom>
          <a:noFill/>
          <a:ln w="9525">
            <a:noFill/>
            <a:miter lim="800000"/>
            <a:headEnd/>
            <a:tailEnd/>
          </a:ln>
          <a:effectLst/>
        </p:spPr>
        <p:txBody>
          <a:bodyPr>
            <a:spAutoFit/>
          </a:bodyPr>
          <a:lstStyle/>
          <a:p>
            <a:pPr algn="ctr">
              <a:spcBef>
                <a:spcPct val="50000"/>
              </a:spcBef>
            </a:pPr>
            <a:r>
              <a:rPr lang="en-US" u="sng">
                <a:solidFill>
                  <a:srgbClr val="FFFF00"/>
                </a:solidFill>
              </a:rPr>
              <a:t>Book of Daniel 1.12-13</a:t>
            </a:r>
          </a:p>
        </p:txBody>
      </p:sp>
      <p:sp>
        <p:nvSpPr>
          <p:cNvPr id="31749" name="Text Box 5"/>
          <p:cNvSpPr txBox="1">
            <a:spLocks noChangeArrowheads="1"/>
          </p:cNvSpPr>
          <p:nvPr/>
        </p:nvSpPr>
        <p:spPr bwMode="auto">
          <a:xfrm>
            <a:off x="5105400" y="1752600"/>
            <a:ext cx="3276600" cy="4054475"/>
          </a:xfrm>
          <a:prstGeom prst="rect">
            <a:avLst/>
          </a:prstGeom>
          <a:noFill/>
          <a:ln w="9525">
            <a:noFill/>
            <a:miter lim="800000"/>
            <a:headEnd/>
            <a:tailEnd/>
          </a:ln>
          <a:effectLst/>
        </p:spPr>
        <p:txBody>
          <a:bodyPr>
            <a:spAutoFit/>
          </a:bodyPr>
          <a:lstStyle/>
          <a:p>
            <a:pPr>
              <a:spcBef>
                <a:spcPct val="50000"/>
              </a:spcBef>
            </a:pPr>
            <a:r>
              <a:rPr lang="en-US" sz="2000">
                <a:solidFill>
                  <a:schemeClr val="bg1"/>
                </a:solidFill>
                <a:cs typeface="Times New Roman" pitchFamily="18" charset="0"/>
              </a:rPr>
              <a:t>12 "Please test your servants for ten days, and let us be given some vegetables to eat and water to drink. </a:t>
            </a:r>
          </a:p>
          <a:p>
            <a:pPr>
              <a:spcBef>
                <a:spcPct val="50000"/>
              </a:spcBef>
            </a:pPr>
            <a:r>
              <a:rPr lang="en-US" sz="2000">
                <a:solidFill>
                  <a:schemeClr val="bg1"/>
                </a:solidFill>
                <a:cs typeface="Times New Roman" pitchFamily="18" charset="0"/>
              </a:rPr>
              <a:t>13 "Then let our appearance be observed in your presence and the appearance of the youths who are eating the king's choice food; and deal with your servants according to what you see." </a:t>
            </a:r>
          </a:p>
          <a:p>
            <a:pPr>
              <a:spcBef>
                <a:spcPct val="50000"/>
              </a:spcBef>
            </a:pPr>
            <a:endParaRPr lang="en-US" sz="2000">
              <a:solidFill>
                <a:schemeClr val="bg1"/>
              </a:solidFill>
            </a:endParaRPr>
          </a:p>
        </p:txBody>
      </p:sp>
      <p:sp>
        <p:nvSpPr>
          <p:cNvPr id="31750" name="Text Box 6"/>
          <p:cNvSpPr txBox="1">
            <a:spLocks noChangeArrowheads="1"/>
          </p:cNvSpPr>
          <p:nvPr/>
        </p:nvSpPr>
        <p:spPr bwMode="auto">
          <a:xfrm>
            <a:off x="1431925" y="3214688"/>
            <a:ext cx="2713038" cy="396875"/>
          </a:xfrm>
          <a:prstGeom prst="rect">
            <a:avLst/>
          </a:prstGeom>
          <a:noFill/>
          <a:ln w="9525">
            <a:noFill/>
            <a:miter lim="800000"/>
            <a:headEnd/>
            <a:tailEnd/>
          </a:ln>
          <a:effectLst/>
        </p:spPr>
        <p:txBody>
          <a:bodyPr wrap="none">
            <a:spAutoFit/>
          </a:bodyPr>
          <a:lstStyle/>
          <a:p>
            <a:r>
              <a:rPr lang="en-US" sz="2000" b="1" i="1">
                <a:solidFill>
                  <a:schemeClr val="bg1"/>
                </a:solidFill>
              </a:rPr>
              <a:t>Daniel in the lion’s den</a:t>
            </a:r>
            <a:r>
              <a:rPr lang="en-US" sz="2000" i="1">
                <a:solidFill>
                  <a:srgbClr val="FFFF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dissolve">
                                      <p:cBhvr>
                                        <p:cTn id="7" dur="500"/>
                                        <p:tgtEl>
                                          <p:spTgt spid="3174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1749"/>
                                        </p:tgtEl>
                                        <p:attrNameLst>
                                          <p:attrName>style.visibility</p:attrName>
                                        </p:attrNameLst>
                                      </p:cBhvr>
                                      <p:to>
                                        <p:strVal val="visible"/>
                                      </p:to>
                                    </p:set>
                                    <p:animEffect transition="in" filter="dissolve">
                                      <p:cBhvr>
                                        <p:cTn id="11" dur="500"/>
                                        <p:tgtEl>
                                          <p:spTgt spid="31749"/>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1747"/>
                                        </p:tgtEl>
                                        <p:attrNameLst>
                                          <p:attrName>style.visibility</p:attrName>
                                        </p:attrNameLst>
                                      </p:cBhvr>
                                      <p:to>
                                        <p:strVal val="visible"/>
                                      </p:to>
                                    </p:set>
                                    <p:animEffect transition="in" filter="dissolve">
                                      <p:cBhvr>
                                        <p:cTn id="15" dur="500"/>
                                        <p:tgtEl>
                                          <p:spTgt spid="31747"/>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1750"/>
                                        </p:tgtEl>
                                        <p:attrNameLst>
                                          <p:attrName>style.visibility</p:attrName>
                                        </p:attrNameLst>
                                      </p:cBhvr>
                                      <p:to>
                                        <p:strVal val="visible"/>
                                      </p:to>
                                    </p:set>
                                    <p:animEffect transition="in" filter="dissolve">
                                      <p:cBhvr>
                                        <p:cTn id="19" dur="500"/>
                                        <p:tgtEl>
                                          <p:spTgt spid="31750"/>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31746"/>
                                        </p:tgtEl>
                                        <p:attrNameLst>
                                          <p:attrName>style.visibility</p:attrName>
                                        </p:attrNameLst>
                                      </p:cBhvr>
                                      <p:to>
                                        <p:strVal val="visible"/>
                                      </p:to>
                                    </p:set>
                                    <p:animEffect transition="in" filter="dissolve">
                                      <p:cBhvr>
                                        <p:cTn id="23"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utoUpdateAnimBg="0"/>
      <p:bldP spid="31748" grpId="0" autoUpdateAnimBg="0"/>
      <p:bldP spid="31749" grpId="0" autoUpdateAnimBg="0"/>
      <p:bldP spid="31750"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1524000"/>
            <a:ext cx="7772400" cy="2895600"/>
          </a:xfrm>
        </p:spPr>
        <p:txBody>
          <a:bodyPr/>
          <a:lstStyle/>
          <a:p>
            <a:r>
              <a:rPr lang="en-US">
                <a:solidFill>
                  <a:srgbClr val="FFFF00"/>
                </a:solidFill>
              </a:rPr>
              <a:t>The Original Greek Orthodox Bible uses the “macrobiotic” word </a:t>
            </a:r>
            <a:r>
              <a:rPr lang="en-US" sz="3600">
                <a:solidFill>
                  <a:srgbClr val="FFFF00"/>
                </a:solidFill>
              </a:rPr>
              <a:t>(</a:t>
            </a:r>
            <a:r>
              <a:rPr lang="en-US" sz="3600" i="1">
                <a:solidFill>
                  <a:srgbClr val="FFFF00"/>
                </a:solidFill>
              </a:rPr>
              <a:t>in Greek, of course</a:t>
            </a:r>
            <a:r>
              <a:rPr lang="en-US" sz="3600">
                <a:solidFill>
                  <a:srgbClr val="FFFF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500" fill="hold"/>
                                        <p:tgtEl>
                                          <p:spTgt spid="32770"/>
                                        </p:tgtEl>
                                        <p:attrNameLst>
                                          <p:attrName>ppt_w</p:attrName>
                                        </p:attrNameLst>
                                      </p:cBhvr>
                                      <p:tavLst>
                                        <p:tav tm="0">
                                          <p:val>
                                            <p:fltVal val="0"/>
                                          </p:val>
                                        </p:tav>
                                        <p:tav tm="100000">
                                          <p:val>
                                            <p:strVal val="#ppt_w"/>
                                          </p:val>
                                        </p:tav>
                                      </p:tavLst>
                                    </p:anim>
                                    <p:anim calcmode="lin" valueType="num">
                                      <p:cBhvr>
                                        <p:cTn id="8" dur="500" fill="hold"/>
                                        <p:tgtEl>
                                          <p:spTgt spid="327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2286000"/>
            <a:ext cx="7772400" cy="1447800"/>
          </a:xfrm>
        </p:spPr>
        <p:txBody>
          <a:bodyPr/>
          <a:lstStyle/>
          <a:p>
            <a:r>
              <a:rPr lang="en-US">
                <a:solidFill>
                  <a:srgbClr val="FFFF00"/>
                </a:solidFill>
              </a:rPr>
              <a:t>Later on, after Bible times</a:t>
            </a:r>
            <a:br>
              <a:rPr lang="en-US">
                <a:solidFill>
                  <a:srgbClr val="FFFF00"/>
                </a:solidFill>
              </a:rPr>
            </a:br>
            <a:r>
              <a:rPr lang="en-US">
                <a:solidFill>
                  <a:srgbClr val="FFFF00"/>
                </a:solidFill>
              </a:rPr>
              <a:t>in the West…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500" fill="hold"/>
                                        <p:tgtEl>
                                          <p:spTgt spid="33794"/>
                                        </p:tgtEl>
                                        <p:attrNameLst>
                                          <p:attrName>ppt_w</p:attrName>
                                        </p:attrNameLst>
                                      </p:cBhvr>
                                      <p:tavLst>
                                        <p:tav tm="0">
                                          <p:val>
                                            <p:fltVal val="0"/>
                                          </p:val>
                                        </p:tav>
                                        <p:tav tm="100000">
                                          <p:val>
                                            <p:strVal val="#ppt_w"/>
                                          </p:val>
                                        </p:tav>
                                      </p:tavLst>
                                    </p:anim>
                                    <p:anim calcmode="lin" valueType="num">
                                      <p:cBhvr>
                                        <p:cTn id="8" dur="500" fill="hold"/>
                                        <p:tgtEl>
                                          <p:spTgt spid="3379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304800" y="2057400"/>
            <a:ext cx="4572000" cy="2133600"/>
          </a:xfrm>
        </p:spPr>
        <p:txBody>
          <a:bodyPr/>
          <a:lstStyle/>
          <a:p>
            <a:r>
              <a:rPr lang="en-US" sz="6000">
                <a:solidFill>
                  <a:srgbClr val="FFFF00"/>
                </a:solidFill>
              </a:rPr>
              <a:t>Maimonedes</a:t>
            </a:r>
            <a:r>
              <a:rPr lang="en-US" sz="3600">
                <a:solidFill>
                  <a:srgbClr val="FFFF00"/>
                </a:solidFill>
              </a:rPr>
              <a:t/>
            </a:r>
            <a:br>
              <a:rPr lang="en-US" sz="3600">
                <a:solidFill>
                  <a:srgbClr val="FFFF00"/>
                </a:solidFill>
              </a:rPr>
            </a:br>
            <a:r>
              <a:rPr lang="en-US" sz="2800">
                <a:solidFill>
                  <a:schemeClr val="bg1"/>
                </a:solidFill>
              </a:rPr>
              <a:t>(Rabbi Moses Ben Maimon)</a:t>
            </a:r>
            <a:br>
              <a:rPr lang="en-US" sz="2800">
                <a:solidFill>
                  <a:schemeClr val="bg1"/>
                </a:solidFill>
              </a:rPr>
            </a:br>
            <a:r>
              <a:rPr lang="en-US" sz="3600">
                <a:solidFill>
                  <a:schemeClr val="bg1"/>
                </a:solidFill>
              </a:rPr>
              <a:t> </a:t>
            </a:r>
            <a:r>
              <a:rPr lang="en-US" sz="2800">
                <a:solidFill>
                  <a:schemeClr val="bg1"/>
                </a:solidFill>
              </a:rPr>
              <a:t>(1135-1204)</a:t>
            </a:r>
          </a:p>
        </p:txBody>
      </p:sp>
      <p:pic>
        <p:nvPicPr>
          <p:cNvPr id="34819" name="Picture 3" descr="maimonides"/>
          <p:cNvPicPr>
            <a:picLocks noChangeAspect="1" noChangeArrowheads="1"/>
          </p:cNvPicPr>
          <p:nvPr/>
        </p:nvPicPr>
        <p:blipFill>
          <a:blip r:embed="rId2" cstate="print"/>
          <a:srcRect/>
          <a:stretch>
            <a:fillRect/>
          </a:stretch>
        </p:blipFill>
        <p:spPr bwMode="auto">
          <a:xfrm>
            <a:off x="5105400" y="457200"/>
            <a:ext cx="3621088" cy="556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dissolve">
                                      <p:cBhvr>
                                        <p:cTn id="7" dur="500"/>
                                        <p:tgtEl>
                                          <p:spTgt spid="34818"/>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4819"/>
                                        </p:tgtEl>
                                        <p:attrNameLst>
                                          <p:attrName>style.visibility</p:attrName>
                                        </p:attrNameLst>
                                      </p:cBhvr>
                                      <p:to>
                                        <p:strVal val="visible"/>
                                      </p:to>
                                    </p:set>
                                    <p:animEffect transition="in" filter="dissolve">
                                      <p:cBhvr>
                                        <p:cTn id="11" dur="5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609600"/>
            <a:ext cx="7772400" cy="1828800"/>
          </a:xfrm>
        </p:spPr>
        <p:txBody>
          <a:bodyPr/>
          <a:lstStyle/>
          <a:p>
            <a:r>
              <a:rPr lang="en-US" sz="4800">
                <a:solidFill>
                  <a:srgbClr val="FFFF00"/>
                </a:solidFill>
              </a:rPr>
              <a:t>Maimonedes</a:t>
            </a:r>
            <a:r>
              <a:rPr lang="en-US" sz="3600">
                <a:solidFill>
                  <a:srgbClr val="FFFF00"/>
                </a:solidFill>
              </a:rPr>
              <a:t/>
            </a:r>
            <a:br>
              <a:rPr lang="en-US" sz="3600">
                <a:solidFill>
                  <a:srgbClr val="FFFF00"/>
                </a:solidFill>
              </a:rPr>
            </a:br>
            <a:r>
              <a:rPr lang="en-US" sz="3200">
                <a:solidFill>
                  <a:srgbClr val="FFFF00"/>
                </a:solidFill>
              </a:rPr>
              <a:t>(Rabbi Moses Ben Maimon) (1135-1204)</a:t>
            </a:r>
            <a:r>
              <a:rPr lang="en-US" sz="3600">
                <a:solidFill>
                  <a:srgbClr val="FFFF00"/>
                </a:solidFill>
              </a:rPr>
              <a:t> </a:t>
            </a:r>
          </a:p>
        </p:txBody>
      </p:sp>
      <p:sp>
        <p:nvSpPr>
          <p:cNvPr id="35843" name="Rectangle 3"/>
          <p:cNvSpPr>
            <a:spLocks noGrp="1" noChangeArrowheads="1"/>
          </p:cNvSpPr>
          <p:nvPr>
            <p:ph type="body" idx="1"/>
          </p:nvPr>
        </p:nvSpPr>
        <p:spPr>
          <a:xfrm>
            <a:off x="685800" y="2667000"/>
            <a:ext cx="7772400" cy="3200400"/>
          </a:xfrm>
        </p:spPr>
        <p:txBody>
          <a:bodyPr/>
          <a:lstStyle/>
          <a:p>
            <a:r>
              <a:rPr lang="en-US">
                <a:solidFill>
                  <a:schemeClr val="bg1"/>
                </a:solidFill>
              </a:rPr>
              <a:t>Famous Jewish philosopher, physician and jurist, born in Spain. </a:t>
            </a:r>
          </a:p>
          <a:p>
            <a:r>
              <a:rPr lang="en-US">
                <a:solidFill>
                  <a:schemeClr val="bg1"/>
                </a:solidFill>
              </a:rPr>
              <a:t>Known for promoting a “golden path” of moderation or balance in everything in order to stay healthy: “Shveel Hazahaz”</a:t>
            </a:r>
          </a:p>
        </p:txBody>
      </p:sp>
      <p:sp>
        <p:nvSpPr>
          <p:cNvPr id="35844" name="Line 4"/>
          <p:cNvSpPr>
            <a:spLocks noChangeShapeType="1"/>
          </p:cNvSpPr>
          <p:nvPr/>
        </p:nvSpPr>
        <p:spPr bwMode="auto">
          <a:xfrm>
            <a:off x="914400" y="2362200"/>
            <a:ext cx="7391400" cy="0"/>
          </a:xfrm>
          <a:prstGeom prst="line">
            <a:avLst/>
          </a:prstGeom>
          <a:noFill/>
          <a:ln w="381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dissolve">
                                      <p:cBhvr>
                                        <p:cTn id="7" dur="500"/>
                                        <p:tgtEl>
                                          <p:spTgt spid="3584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5844"/>
                                        </p:tgtEl>
                                        <p:attrNameLst>
                                          <p:attrName>style.visibility</p:attrName>
                                        </p:attrNameLst>
                                      </p:cBhvr>
                                      <p:to>
                                        <p:strVal val="visible"/>
                                      </p:to>
                                    </p:set>
                                    <p:anim calcmode="lin" valueType="num">
                                      <p:cBhvr additive="base">
                                        <p:cTn id="11" dur="500" fill="hold"/>
                                        <p:tgtEl>
                                          <p:spTgt spid="35844"/>
                                        </p:tgtEl>
                                        <p:attrNameLst>
                                          <p:attrName>ppt_x</p:attrName>
                                        </p:attrNameLst>
                                      </p:cBhvr>
                                      <p:tavLst>
                                        <p:tav tm="0">
                                          <p:val>
                                            <p:strVal val="#ppt_x"/>
                                          </p:val>
                                        </p:tav>
                                        <p:tav tm="100000">
                                          <p:val>
                                            <p:strVal val="#ppt_x"/>
                                          </p:val>
                                        </p:tav>
                                      </p:tavLst>
                                    </p:anim>
                                    <p:anim calcmode="lin" valueType="num">
                                      <p:cBhvr additive="base">
                                        <p:cTn id="12" dur="500" fill="hold"/>
                                        <p:tgtEl>
                                          <p:spTgt spid="3584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5843">
                                            <p:txEl>
                                              <p:pRg st="0" end="0"/>
                                            </p:txEl>
                                          </p:spTgt>
                                        </p:tgtEl>
                                        <p:attrNameLst>
                                          <p:attrName>style.visibility</p:attrName>
                                        </p:attrNameLst>
                                      </p:cBhvr>
                                      <p:to>
                                        <p:strVal val="visible"/>
                                      </p:to>
                                    </p:set>
                                    <p:anim calcmode="lin" valueType="num">
                                      <p:cBhvr additive="base">
                                        <p:cTn id="1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5843">
                                            <p:txEl>
                                              <p:pRg st="1" end="1"/>
                                            </p:txEl>
                                          </p:spTgt>
                                        </p:tgtEl>
                                        <p:attrNameLst>
                                          <p:attrName>style.visibility</p:attrName>
                                        </p:attrNameLst>
                                      </p:cBhvr>
                                      <p:to>
                                        <p:strVal val="visible"/>
                                      </p:to>
                                    </p:set>
                                    <p:anim calcmode="lin" valueType="num">
                                      <p:cBhvr additive="base">
                                        <p:cTn id="23"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P spid="35843" grpId="0" build="p" autoUpdateAnimBg="0"/>
      <p:bldP spid="35844"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solidFill>
                  <a:srgbClr val="FFFF00"/>
                </a:solidFill>
              </a:rPr>
              <a:t>Luigi Cornaro (1464-1566)</a:t>
            </a:r>
          </a:p>
        </p:txBody>
      </p:sp>
      <p:sp>
        <p:nvSpPr>
          <p:cNvPr id="36867" name="Rectangle 3"/>
          <p:cNvSpPr>
            <a:spLocks noGrp="1" noChangeArrowheads="1"/>
          </p:cNvSpPr>
          <p:nvPr>
            <p:ph type="body" idx="1"/>
          </p:nvPr>
        </p:nvSpPr>
        <p:spPr/>
        <p:txBody>
          <a:bodyPr/>
          <a:lstStyle/>
          <a:p>
            <a:r>
              <a:rPr lang="en-US" sz="2800">
                <a:solidFill>
                  <a:schemeClr val="bg1"/>
                </a:solidFill>
              </a:rPr>
              <a:t>Lived to the age of 102 after discovering the health benefits of a moderation</a:t>
            </a:r>
          </a:p>
          <a:p>
            <a:r>
              <a:rPr lang="en-US" sz="2800">
                <a:solidFill>
                  <a:schemeClr val="bg1"/>
                </a:solidFill>
              </a:rPr>
              <a:t>Carefully measured his food intake to 14 ounces per day and he noticed a drastic decline in his health when he increased this to 16 ounces</a:t>
            </a:r>
          </a:p>
          <a:p>
            <a:r>
              <a:rPr lang="en-US" sz="2800">
                <a:solidFill>
                  <a:schemeClr val="bg1"/>
                </a:solidFill>
              </a:rPr>
              <a:t>Wrote a series of discourses entitled “La Vita Sobria” (or  the “Art of Living Long”) when he was at the ages of 83, 86, 91 and 95</a:t>
            </a:r>
          </a:p>
        </p:txBody>
      </p:sp>
      <p:sp>
        <p:nvSpPr>
          <p:cNvPr id="36868" name="Line 4"/>
          <p:cNvSpPr>
            <a:spLocks noChangeShapeType="1"/>
          </p:cNvSpPr>
          <p:nvPr/>
        </p:nvSpPr>
        <p:spPr bwMode="auto">
          <a:xfrm>
            <a:off x="838200" y="1600200"/>
            <a:ext cx="7391400" cy="0"/>
          </a:xfrm>
          <a:prstGeom prst="line">
            <a:avLst/>
          </a:prstGeom>
          <a:noFill/>
          <a:ln w="381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 fill="hold"/>
                                        <p:tgtEl>
                                          <p:spTgt spid="36866"/>
                                        </p:tgtEl>
                                        <p:attrNameLst>
                                          <p:attrName>ppt_x</p:attrName>
                                        </p:attrNameLst>
                                      </p:cBhvr>
                                      <p:tavLst>
                                        <p:tav tm="0">
                                          <p:val>
                                            <p:strVal val="#ppt_x"/>
                                          </p:val>
                                        </p:tav>
                                        <p:tav tm="100000">
                                          <p:val>
                                            <p:strVal val="#ppt_x"/>
                                          </p:val>
                                        </p:tav>
                                      </p:tavLst>
                                    </p:anim>
                                    <p:anim calcmode="lin" valueType="num">
                                      <p:cBhvr additive="base">
                                        <p:cTn id="8" dur="500" fill="hold"/>
                                        <p:tgtEl>
                                          <p:spTgt spid="3686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6868"/>
                                        </p:tgtEl>
                                        <p:attrNameLst>
                                          <p:attrName>style.visibility</p:attrName>
                                        </p:attrNameLst>
                                      </p:cBhvr>
                                      <p:to>
                                        <p:strVal val="visible"/>
                                      </p:to>
                                    </p:set>
                                    <p:anim calcmode="lin" valueType="num">
                                      <p:cBhvr additive="base">
                                        <p:cTn id="12" dur="500" fill="hold"/>
                                        <p:tgtEl>
                                          <p:spTgt spid="36868"/>
                                        </p:tgtEl>
                                        <p:attrNameLst>
                                          <p:attrName>ppt_x</p:attrName>
                                        </p:attrNameLst>
                                      </p:cBhvr>
                                      <p:tavLst>
                                        <p:tav tm="0">
                                          <p:val>
                                            <p:strVal val="#ppt_x"/>
                                          </p:val>
                                        </p:tav>
                                        <p:tav tm="100000">
                                          <p:val>
                                            <p:strVal val="#ppt_x"/>
                                          </p:val>
                                        </p:tav>
                                      </p:tavLst>
                                    </p:anim>
                                    <p:anim calcmode="lin" valueType="num">
                                      <p:cBhvr additive="base">
                                        <p:cTn id="13" dur="500" fill="hold"/>
                                        <p:tgtEl>
                                          <p:spTgt spid="3686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6867">
                                            <p:txEl>
                                              <p:pRg st="0" end="0"/>
                                            </p:txEl>
                                          </p:spTgt>
                                        </p:tgtEl>
                                        <p:attrNameLst>
                                          <p:attrName>style.visibility</p:attrName>
                                        </p:attrNameLst>
                                      </p:cBhvr>
                                      <p:to>
                                        <p:strVal val="visible"/>
                                      </p:to>
                                    </p:set>
                                    <p:anim calcmode="lin" valueType="num">
                                      <p:cBhvr additive="base">
                                        <p:cTn id="18"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6867">
                                            <p:txEl>
                                              <p:pRg st="1" end="1"/>
                                            </p:txEl>
                                          </p:spTgt>
                                        </p:tgtEl>
                                        <p:attrNameLst>
                                          <p:attrName>style.visibility</p:attrName>
                                        </p:attrNameLst>
                                      </p:cBhvr>
                                      <p:to>
                                        <p:strVal val="visible"/>
                                      </p:to>
                                    </p:set>
                                    <p:anim calcmode="lin" valueType="num">
                                      <p:cBhvr additive="base">
                                        <p:cTn id="24"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6867">
                                            <p:txEl>
                                              <p:pRg st="2" end="2"/>
                                            </p:txEl>
                                          </p:spTgt>
                                        </p:tgtEl>
                                        <p:attrNameLst>
                                          <p:attrName>style.visibility</p:attrName>
                                        </p:attrNameLst>
                                      </p:cBhvr>
                                      <p:to>
                                        <p:strVal val="visible"/>
                                      </p:to>
                                    </p:set>
                                    <p:anim calcmode="lin" valueType="num">
                                      <p:cBhvr additive="base">
                                        <p:cTn id="30"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P spid="36867" grpId="0" build="p" autoUpdateAnimBg="0"/>
      <p:bldP spid="36868"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685800" y="2286000"/>
            <a:ext cx="7772400" cy="1143000"/>
          </a:xfrm>
        </p:spPr>
        <p:txBody>
          <a:bodyPr/>
          <a:lstStyle/>
          <a:p>
            <a:r>
              <a:rPr lang="en-US">
                <a:solidFill>
                  <a:srgbClr val="FFFF00"/>
                </a:solidFill>
              </a:rPr>
              <a:t>And in the Far East…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500" fill="hold"/>
                                        <p:tgtEl>
                                          <p:spTgt spid="37890"/>
                                        </p:tgtEl>
                                        <p:attrNameLst>
                                          <p:attrName>ppt_w</p:attrName>
                                        </p:attrNameLst>
                                      </p:cBhvr>
                                      <p:tavLst>
                                        <p:tav tm="0">
                                          <p:val>
                                            <p:fltVal val="0"/>
                                          </p:val>
                                        </p:tav>
                                        <p:tav tm="100000">
                                          <p:val>
                                            <p:strVal val="#ppt_w"/>
                                          </p:val>
                                        </p:tav>
                                      </p:tavLst>
                                    </p:anim>
                                    <p:anim calcmode="lin" valueType="num">
                                      <p:cBhvr>
                                        <p:cTn id="8" dur="500" fill="hold"/>
                                        <p:tgtEl>
                                          <p:spTgt spid="378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solidFill>
                  <a:srgbClr val="FFFF00"/>
                </a:solidFill>
              </a:rPr>
              <a:t>Eikken Kaibara (1630-1716)</a:t>
            </a:r>
          </a:p>
        </p:txBody>
      </p:sp>
      <p:sp>
        <p:nvSpPr>
          <p:cNvPr id="38915" name="Rectangle 3"/>
          <p:cNvSpPr>
            <a:spLocks noGrp="1" noChangeArrowheads="1"/>
          </p:cNvSpPr>
          <p:nvPr>
            <p:ph type="body" idx="1"/>
          </p:nvPr>
        </p:nvSpPr>
        <p:spPr/>
        <p:txBody>
          <a:bodyPr/>
          <a:lstStyle/>
          <a:p>
            <a:r>
              <a:rPr lang="en-US">
                <a:solidFill>
                  <a:schemeClr val="bg1"/>
                </a:solidFill>
              </a:rPr>
              <a:t>Wrote book “Secrets of Good Health” combining philosophy and practical living for longevity</a:t>
            </a:r>
          </a:p>
          <a:p>
            <a:r>
              <a:rPr lang="en-US">
                <a:solidFill>
                  <a:schemeClr val="bg1"/>
                </a:solidFill>
              </a:rPr>
              <a:t>Suggested that the natural state of humanity is to be healthy</a:t>
            </a:r>
          </a:p>
          <a:p>
            <a:r>
              <a:rPr lang="en-US">
                <a:solidFill>
                  <a:schemeClr val="bg1"/>
                </a:solidFill>
              </a:rPr>
              <a:t>Recommended proper diet along with many other basic lifestyle suggestions</a:t>
            </a:r>
          </a:p>
        </p:txBody>
      </p:sp>
      <p:sp>
        <p:nvSpPr>
          <p:cNvPr id="38916" name="Line 4"/>
          <p:cNvSpPr>
            <a:spLocks noChangeShapeType="1"/>
          </p:cNvSpPr>
          <p:nvPr/>
        </p:nvSpPr>
        <p:spPr bwMode="auto">
          <a:xfrm>
            <a:off x="838200" y="1600200"/>
            <a:ext cx="7391400" cy="0"/>
          </a:xfrm>
          <a:prstGeom prst="line">
            <a:avLst/>
          </a:prstGeom>
          <a:noFill/>
          <a:ln w="381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ppt_x"/>
                                          </p:val>
                                        </p:tav>
                                        <p:tav tm="100000">
                                          <p:val>
                                            <p:strVal val="#ppt_x"/>
                                          </p:val>
                                        </p:tav>
                                      </p:tavLst>
                                    </p:anim>
                                    <p:anim calcmode="lin" valueType="num">
                                      <p:cBhvr additive="base">
                                        <p:cTn id="8" dur="500" fill="hold"/>
                                        <p:tgtEl>
                                          <p:spTgt spid="3891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8916"/>
                                        </p:tgtEl>
                                        <p:attrNameLst>
                                          <p:attrName>style.visibility</p:attrName>
                                        </p:attrNameLst>
                                      </p:cBhvr>
                                      <p:to>
                                        <p:strVal val="visible"/>
                                      </p:to>
                                    </p:set>
                                    <p:anim calcmode="lin" valueType="num">
                                      <p:cBhvr additive="base">
                                        <p:cTn id="12" dur="500" fill="hold"/>
                                        <p:tgtEl>
                                          <p:spTgt spid="38916"/>
                                        </p:tgtEl>
                                        <p:attrNameLst>
                                          <p:attrName>ppt_x</p:attrName>
                                        </p:attrNameLst>
                                      </p:cBhvr>
                                      <p:tavLst>
                                        <p:tav tm="0">
                                          <p:val>
                                            <p:strVal val="#ppt_x"/>
                                          </p:val>
                                        </p:tav>
                                        <p:tav tm="100000">
                                          <p:val>
                                            <p:strVal val="#ppt_x"/>
                                          </p:val>
                                        </p:tav>
                                      </p:tavLst>
                                    </p:anim>
                                    <p:anim calcmode="lin" valueType="num">
                                      <p:cBhvr additive="base">
                                        <p:cTn id="13" dur="500" fill="hold"/>
                                        <p:tgtEl>
                                          <p:spTgt spid="389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8915">
                                            <p:txEl>
                                              <p:pRg st="0" end="0"/>
                                            </p:txEl>
                                          </p:spTgt>
                                        </p:tgtEl>
                                        <p:attrNameLst>
                                          <p:attrName>style.visibility</p:attrName>
                                        </p:attrNameLst>
                                      </p:cBhvr>
                                      <p:to>
                                        <p:strVal val="visible"/>
                                      </p:to>
                                    </p:set>
                                    <p:anim calcmode="lin" valueType="num">
                                      <p:cBhvr additive="base">
                                        <p:cTn id="18"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8915">
                                            <p:txEl>
                                              <p:pRg st="1" end="1"/>
                                            </p:txEl>
                                          </p:spTgt>
                                        </p:tgtEl>
                                        <p:attrNameLst>
                                          <p:attrName>style.visibility</p:attrName>
                                        </p:attrNameLst>
                                      </p:cBhvr>
                                      <p:to>
                                        <p:strVal val="visible"/>
                                      </p:to>
                                    </p:set>
                                    <p:anim calcmode="lin" valueType="num">
                                      <p:cBhvr additive="base">
                                        <p:cTn id="24"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8915">
                                            <p:txEl>
                                              <p:pRg st="2" end="2"/>
                                            </p:txEl>
                                          </p:spTgt>
                                        </p:tgtEl>
                                        <p:attrNameLst>
                                          <p:attrName>style.visibility</p:attrName>
                                        </p:attrNameLst>
                                      </p:cBhvr>
                                      <p:to>
                                        <p:strVal val="visible"/>
                                      </p:to>
                                    </p:set>
                                    <p:anim calcmode="lin" valueType="num">
                                      <p:cBhvr additive="base">
                                        <p:cTn id="30"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P spid="38915" grpId="0" build="p" autoUpdateAnimBg="0"/>
      <p:bldP spid="3891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solidFill>
                  <a:srgbClr val="FFFF00"/>
                </a:solidFill>
              </a:rPr>
              <a:t>Macrobiotics is NOT:</a:t>
            </a:r>
          </a:p>
        </p:txBody>
      </p:sp>
      <p:sp>
        <p:nvSpPr>
          <p:cNvPr id="5123" name="Rectangle 3"/>
          <p:cNvSpPr>
            <a:spLocks noGrp="1" noChangeArrowheads="1"/>
          </p:cNvSpPr>
          <p:nvPr>
            <p:ph type="body" idx="1"/>
          </p:nvPr>
        </p:nvSpPr>
        <p:spPr>
          <a:xfrm>
            <a:off x="2362200" y="1828800"/>
            <a:ext cx="4419600" cy="3352800"/>
          </a:xfrm>
        </p:spPr>
        <p:txBody>
          <a:bodyPr/>
          <a:lstStyle/>
          <a:p>
            <a:pPr>
              <a:lnSpc>
                <a:spcPct val="90000"/>
              </a:lnSpc>
            </a:pPr>
            <a:r>
              <a:rPr lang="en-US">
                <a:solidFill>
                  <a:schemeClr val="bg1"/>
                </a:solidFill>
              </a:rPr>
              <a:t>A cult</a:t>
            </a:r>
          </a:p>
          <a:p>
            <a:pPr>
              <a:lnSpc>
                <a:spcPct val="90000"/>
              </a:lnSpc>
            </a:pPr>
            <a:r>
              <a:rPr lang="en-US">
                <a:solidFill>
                  <a:schemeClr val="bg1"/>
                </a:solidFill>
              </a:rPr>
              <a:t>A religion</a:t>
            </a:r>
          </a:p>
          <a:p>
            <a:pPr>
              <a:lnSpc>
                <a:spcPct val="90000"/>
              </a:lnSpc>
            </a:pPr>
            <a:r>
              <a:rPr lang="en-US">
                <a:solidFill>
                  <a:schemeClr val="bg1"/>
                </a:solidFill>
              </a:rPr>
              <a:t>Esoteric mysticism</a:t>
            </a:r>
          </a:p>
          <a:p>
            <a:pPr>
              <a:lnSpc>
                <a:spcPct val="90000"/>
              </a:lnSpc>
            </a:pPr>
            <a:r>
              <a:rPr lang="en-US">
                <a:solidFill>
                  <a:schemeClr val="bg1"/>
                </a:solidFill>
              </a:rPr>
              <a:t>Mind - Body Healing</a:t>
            </a:r>
          </a:p>
          <a:p>
            <a:pPr>
              <a:lnSpc>
                <a:spcPct val="90000"/>
              </a:lnSpc>
            </a:pPr>
            <a:r>
              <a:rPr lang="en-US">
                <a:solidFill>
                  <a:schemeClr val="bg1"/>
                </a:solidFill>
              </a:rPr>
              <a:t>Alternative Medicine</a:t>
            </a:r>
          </a:p>
          <a:p>
            <a:pPr>
              <a:lnSpc>
                <a:spcPct val="90000"/>
              </a:lnSpc>
            </a:pPr>
            <a:r>
              <a:rPr lang="en-US">
                <a:solidFill>
                  <a:schemeClr val="bg1"/>
                </a:solidFill>
              </a:rPr>
              <a:t>Only a diet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ssolv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dissolve">
                                      <p:cBhvr>
                                        <p:cTn id="12" dur="500"/>
                                        <p:tgtEl>
                                          <p:spTgt spid="51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dissolve">
                                      <p:cBhvr>
                                        <p:cTn id="17" dur="500"/>
                                        <p:tgtEl>
                                          <p:spTgt spid="51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123">
                                            <p:txEl>
                                              <p:pRg st="2" end="2"/>
                                            </p:txEl>
                                          </p:spTgt>
                                        </p:tgtEl>
                                        <p:attrNameLst>
                                          <p:attrName>style.visibility</p:attrName>
                                        </p:attrNameLst>
                                      </p:cBhvr>
                                      <p:to>
                                        <p:strVal val="visible"/>
                                      </p:to>
                                    </p:set>
                                    <p:animEffect transition="in" filter="dissolve">
                                      <p:cBhvr>
                                        <p:cTn id="22" dur="500"/>
                                        <p:tgtEl>
                                          <p:spTgt spid="51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123">
                                            <p:txEl>
                                              <p:pRg st="3" end="3"/>
                                            </p:txEl>
                                          </p:spTgt>
                                        </p:tgtEl>
                                        <p:attrNameLst>
                                          <p:attrName>style.visibility</p:attrName>
                                        </p:attrNameLst>
                                      </p:cBhvr>
                                      <p:to>
                                        <p:strVal val="visible"/>
                                      </p:to>
                                    </p:set>
                                    <p:animEffect transition="in" filter="dissolve">
                                      <p:cBhvr>
                                        <p:cTn id="27" dur="500"/>
                                        <p:tgtEl>
                                          <p:spTgt spid="512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123">
                                            <p:txEl>
                                              <p:pRg st="4" end="4"/>
                                            </p:txEl>
                                          </p:spTgt>
                                        </p:tgtEl>
                                        <p:attrNameLst>
                                          <p:attrName>style.visibility</p:attrName>
                                        </p:attrNameLst>
                                      </p:cBhvr>
                                      <p:to>
                                        <p:strVal val="visible"/>
                                      </p:to>
                                    </p:set>
                                    <p:animEffect transition="in" filter="dissolve">
                                      <p:cBhvr>
                                        <p:cTn id="32" dur="500"/>
                                        <p:tgtEl>
                                          <p:spTgt spid="512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123">
                                            <p:txEl>
                                              <p:pRg st="5" end="5"/>
                                            </p:txEl>
                                          </p:spTgt>
                                        </p:tgtEl>
                                        <p:attrNameLst>
                                          <p:attrName>style.visibility</p:attrName>
                                        </p:attrNameLst>
                                      </p:cBhvr>
                                      <p:to>
                                        <p:strVal val="visible"/>
                                      </p:to>
                                    </p:set>
                                    <p:animEffect transition="in" filter="dissolve">
                                      <p:cBhvr>
                                        <p:cTn id="37" dur="5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381000"/>
            <a:ext cx="7772400" cy="1143000"/>
          </a:xfrm>
        </p:spPr>
        <p:txBody>
          <a:bodyPr/>
          <a:lstStyle/>
          <a:p>
            <a:r>
              <a:rPr lang="en-US" sz="4000">
                <a:solidFill>
                  <a:srgbClr val="FFFF00"/>
                </a:solidFill>
              </a:rPr>
              <a:t>Namboku Mizuno (1757-1825)</a:t>
            </a:r>
          </a:p>
        </p:txBody>
      </p:sp>
      <p:sp>
        <p:nvSpPr>
          <p:cNvPr id="39939" name="Rectangle 3"/>
          <p:cNvSpPr>
            <a:spLocks noGrp="1" noChangeArrowheads="1"/>
          </p:cNvSpPr>
          <p:nvPr>
            <p:ph type="body" idx="1"/>
          </p:nvPr>
        </p:nvSpPr>
        <p:spPr>
          <a:xfrm>
            <a:off x="685800" y="1447800"/>
            <a:ext cx="7848600" cy="4038600"/>
          </a:xfrm>
        </p:spPr>
        <p:txBody>
          <a:bodyPr/>
          <a:lstStyle/>
          <a:p>
            <a:pPr>
              <a:lnSpc>
                <a:spcPct val="90000"/>
              </a:lnSpc>
            </a:pPr>
            <a:r>
              <a:rPr lang="en-US" sz="2400">
                <a:solidFill>
                  <a:schemeClr val="bg1"/>
                </a:solidFill>
              </a:rPr>
              <a:t>Wrote book “Namboku Method of Physiognomy” which connected physiognomy with personality and dietary patterns</a:t>
            </a:r>
          </a:p>
          <a:p>
            <a:pPr>
              <a:lnSpc>
                <a:spcPct val="90000"/>
              </a:lnSpc>
            </a:pPr>
            <a:r>
              <a:rPr lang="en-US" sz="2400">
                <a:solidFill>
                  <a:schemeClr val="bg1"/>
                </a:solidFill>
              </a:rPr>
              <a:t>A soothsayer told him he had only two years to live and suggested he live an ascetic life as a monk</a:t>
            </a:r>
          </a:p>
          <a:p>
            <a:pPr>
              <a:lnSpc>
                <a:spcPct val="90000"/>
              </a:lnSpc>
            </a:pPr>
            <a:r>
              <a:rPr lang="en-US" sz="2400">
                <a:solidFill>
                  <a:schemeClr val="bg1"/>
                </a:solidFill>
              </a:rPr>
              <a:t>After being accepted to work in temple he changed his destiny by following simple diet of grains and vegetables</a:t>
            </a:r>
          </a:p>
          <a:p>
            <a:pPr>
              <a:lnSpc>
                <a:spcPct val="90000"/>
              </a:lnSpc>
            </a:pPr>
            <a:r>
              <a:rPr lang="en-US" sz="2400">
                <a:solidFill>
                  <a:schemeClr val="bg1"/>
                </a:solidFill>
              </a:rPr>
              <a:t>Devoted his entire life afterward to study the human body by becoming a barber, a masseur, and working in a crematorium.</a:t>
            </a:r>
          </a:p>
          <a:p>
            <a:pPr>
              <a:lnSpc>
                <a:spcPct val="90000"/>
              </a:lnSpc>
            </a:pPr>
            <a:r>
              <a:rPr lang="en-US" sz="2400">
                <a:solidFill>
                  <a:schemeClr val="bg1"/>
                </a:solidFill>
              </a:rPr>
              <a:t>Determined that “Food Governs Your Destiny”</a:t>
            </a:r>
          </a:p>
        </p:txBody>
      </p:sp>
      <p:sp>
        <p:nvSpPr>
          <p:cNvPr id="39940" name="Line 4"/>
          <p:cNvSpPr>
            <a:spLocks noChangeShapeType="1"/>
          </p:cNvSpPr>
          <p:nvPr/>
        </p:nvSpPr>
        <p:spPr bwMode="auto">
          <a:xfrm>
            <a:off x="838200" y="1295400"/>
            <a:ext cx="7391400" cy="0"/>
          </a:xfrm>
          <a:prstGeom prst="line">
            <a:avLst/>
          </a:prstGeom>
          <a:noFill/>
          <a:ln w="381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ppt_x"/>
                                          </p:val>
                                        </p:tav>
                                        <p:tav tm="100000">
                                          <p:val>
                                            <p:strVal val="#ppt_x"/>
                                          </p:val>
                                        </p:tav>
                                      </p:tavLst>
                                    </p:anim>
                                    <p:anim calcmode="lin" valueType="num">
                                      <p:cBhvr additive="base">
                                        <p:cTn id="8" dur="500" fill="hold"/>
                                        <p:tgtEl>
                                          <p:spTgt spid="3993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9940"/>
                                        </p:tgtEl>
                                        <p:attrNameLst>
                                          <p:attrName>style.visibility</p:attrName>
                                        </p:attrNameLst>
                                      </p:cBhvr>
                                      <p:to>
                                        <p:strVal val="visible"/>
                                      </p:to>
                                    </p:set>
                                    <p:anim calcmode="lin" valueType="num">
                                      <p:cBhvr additive="base">
                                        <p:cTn id="12" dur="500" fill="hold"/>
                                        <p:tgtEl>
                                          <p:spTgt spid="39940"/>
                                        </p:tgtEl>
                                        <p:attrNameLst>
                                          <p:attrName>ppt_x</p:attrName>
                                        </p:attrNameLst>
                                      </p:cBhvr>
                                      <p:tavLst>
                                        <p:tav tm="0">
                                          <p:val>
                                            <p:strVal val="#ppt_x"/>
                                          </p:val>
                                        </p:tav>
                                        <p:tav tm="100000">
                                          <p:val>
                                            <p:strVal val="#ppt_x"/>
                                          </p:val>
                                        </p:tav>
                                      </p:tavLst>
                                    </p:anim>
                                    <p:anim calcmode="lin" valueType="num">
                                      <p:cBhvr additive="base">
                                        <p:cTn id="13" dur="500" fill="hold"/>
                                        <p:tgtEl>
                                          <p:spTgt spid="3994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9939">
                                            <p:txEl>
                                              <p:pRg st="0" end="0"/>
                                            </p:txEl>
                                          </p:spTgt>
                                        </p:tgtEl>
                                        <p:attrNameLst>
                                          <p:attrName>style.visibility</p:attrName>
                                        </p:attrNameLst>
                                      </p:cBhvr>
                                      <p:to>
                                        <p:strVal val="visible"/>
                                      </p:to>
                                    </p:set>
                                    <p:anim calcmode="lin" valueType="num">
                                      <p:cBhvr additive="base">
                                        <p:cTn id="18"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99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9939">
                                            <p:txEl>
                                              <p:pRg st="1" end="1"/>
                                            </p:txEl>
                                          </p:spTgt>
                                        </p:tgtEl>
                                        <p:attrNameLst>
                                          <p:attrName>style.visibility</p:attrName>
                                        </p:attrNameLst>
                                      </p:cBhvr>
                                      <p:to>
                                        <p:strVal val="visible"/>
                                      </p:to>
                                    </p:set>
                                    <p:anim calcmode="lin" valueType="num">
                                      <p:cBhvr additive="base">
                                        <p:cTn id="24" dur="5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99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9939">
                                            <p:txEl>
                                              <p:pRg st="2" end="2"/>
                                            </p:txEl>
                                          </p:spTgt>
                                        </p:tgtEl>
                                        <p:attrNameLst>
                                          <p:attrName>style.visibility</p:attrName>
                                        </p:attrNameLst>
                                      </p:cBhvr>
                                      <p:to>
                                        <p:strVal val="visible"/>
                                      </p:to>
                                    </p:set>
                                    <p:anim calcmode="lin" valueType="num">
                                      <p:cBhvr additive="base">
                                        <p:cTn id="30" dur="5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99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9939">
                                            <p:txEl>
                                              <p:pRg st="3" end="3"/>
                                            </p:txEl>
                                          </p:spTgt>
                                        </p:tgtEl>
                                        <p:attrNameLst>
                                          <p:attrName>style.visibility</p:attrName>
                                        </p:attrNameLst>
                                      </p:cBhvr>
                                      <p:to>
                                        <p:strVal val="visible"/>
                                      </p:to>
                                    </p:set>
                                    <p:anim calcmode="lin" valueType="num">
                                      <p:cBhvr additive="base">
                                        <p:cTn id="36" dur="5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99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9939">
                                            <p:txEl>
                                              <p:pRg st="4" end="4"/>
                                            </p:txEl>
                                          </p:spTgt>
                                        </p:tgtEl>
                                        <p:attrNameLst>
                                          <p:attrName>style.visibility</p:attrName>
                                        </p:attrNameLst>
                                      </p:cBhvr>
                                      <p:to>
                                        <p:strVal val="visible"/>
                                      </p:to>
                                    </p:set>
                                    <p:anim calcmode="lin" valueType="num">
                                      <p:cBhvr additive="base">
                                        <p:cTn id="42" dur="5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993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utoUpdateAnimBg="0"/>
      <p:bldP spid="39939" grpId="0" build="p" autoUpdateAnimBg="0"/>
      <p:bldP spid="39940"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685800" y="2286000"/>
            <a:ext cx="7772400" cy="1143000"/>
          </a:xfrm>
        </p:spPr>
        <p:txBody>
          <a:bodyPr/>
          <a:lstStyle/>
          <a:p>
            <a:r>
              <a:rPr lang="en-US">
                <a:solidFill>
                  <a:srgbClr val="FFFF00"/>
                </a:solidFill>
              </a:rPr>
              <a:t>And in the West…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500" fill="hold"/>
                                        <p:tgtEl>
                                          <p:spTgt spid="40962"/>
                                        </p:tgtEl>
                                        <p:attrNameLst>
                                          <p:attrName>ppt_w</p:attrName>
                                        </p:attrNameLst>
                                      </p:cBhvr>
                                      <p:tavLst>
                                        <p:tav tm="0">
                                          <p:val>
                                            <p:fltVal val="0"/>
                                          </p:val>
                                        </p:tav>
                                        <p:tav tm="100000">
                                          <p:val>
                                            <p:strVal val="#ppt_w"/>
                                          </p:val>
                                        </p:tav>
                                      </p:tavLst>
                                    </p:anim>
                                    <p:anim calcmode="lin" valueType="num">
                                      <p:cBhvr>
                                        <p:cTn id="8" dur="500" fill="hold"/>
                                        <p:tgtEl>
                                          <p:spTgt spid="409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5181600" y="1143000"/>
            <a:ext cx="3657600" cy="4419600"/>
          </a:xfrm>
        </p:spPr>
        <p:txBody>
          <a:bodyPr/>
          <a:lstStyle/>
          <a:p>
            <a:r>
              <a:rPr lang="en-US">
                <a:solidFill>
                  <a:srgbClr val="FFFF00"/>
                </a:solidFill>
              </a:rPr>
              <a:t>Dr. Christoph Wilhelm Hufeland</a:t>
            </a:r>
            <a:br>
              <a:rPr lang="en-US">
                <a:solidFill>
                  <a:srgbClr val="FFFF00"/>
                </a:solidFill>
              </a:rPr>
            </a:br>
            <a:r>
              <a:rPr lang="en-US">
                <a:solidFill>
                  <a:srgbClr val="FFFF00"/>
                </a:solidFill>
              </a:rPr>
              <a:t>(1762-1836)</a:t>
            </a:r>
            <a:endParaRPr lang="en-US"/>
          </a:p>
        </p:txBody>
      </p:sp>
      <p:pic>
        <p:nvPicPr>
          <p:cNvPr id="41987" name="Picture 3" descr="hufela08"/>
          <p:cNvPicPr>
            <a:picLocks noChangeAspect="1" noChangeArrowheads="1"/>
          </p:cNvPicPr>
          <p:nvPr/>
        </p:nvPicPr>
        <p:blipFill>
          <a:blip r:embed="rId2" cstate="print"/>
          <a:srcRect/>
          <a:stretch>
            <a:fillRect/>
          </a:stretch>
        </p:blipFill>
        <p:spPr bwMode="auto">
          <a:xfrm>
            <a:off x="0" y="0"/>
            <a:ext cx="5159375"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dissolve">
                                      <p:cBhvr>
                                        <p:cTn id="7" dur="500"/>
                                        <p:tgtEl>
                                          <p:spTgt spid="4198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1986"/>
                                        </p:tgtEl>
                                        <p:attrNameLst>
                                          <p:attrName>style.visibility</p:attrName>
                                        </p:attrNameLst>
                                      </p:cBhvr>
                                      <p:to>
                                        <p:strVal val="visible"/>
                                      </p:to>
                                    </p:set>
                                    <p:animEffect transition="in" filter="dissolve">
                                      <p:cBhvr>
                                        <p:cTn id="11" dur="5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solidFill>
                  <a:srgbClr val="FFFF00"/>
                </a:solidFill>
              </a:rPr>
              <a:t>Dr. Christoph Wilhelm Hufeland</a:t>
            </a:r>
          </a:p>
        </p:txBody>
      </p:sp>
      <p:sp>
        <p:nvSpPr>
          <p:cNvPr id="43011" name="Rectangle 3"/>
          <p:cNvSpPr>
            <a:spLocks noGrp="1" noChangeArrowheads="1"/>
          </p:cNvSpPr>
          <p:nvPr>
            <p:ph type="body" idx="1"/>
          </p:nvPr>
        </p:nvSpPr>
        <p:spPr>
          <a:xfrm>
            <a:off x="1066800" y="1981200"/>
            <a:ext cx="6705600" cy="4114800"/>
          </a:xfrm>
        </p:spPr>
        <p:txBody>
          <a:bodyPr/>
          <a:lstStyle/>
          <a:p>
            <a:pPr>
              <a:lnSpc>
                <a:spcPct val="90000"/>
              </a:lnSpc>
            </a:pPr>
            <a:r>
              <a:rPr lang="en-US" sz="2800">
                <a:solidFill>
                  <a:schemeClr val="bg1"/>
                </a:solidFill>
              </a:rPr>
              <a:t>Was Physician to The King of Prussia, German philosopher/poet Goethe and philosopher, Schiller	</a:t>
            </a:r>
          </a:p>
          <a:p>
            <a:pPr>
              <a:lnSpc>
                <a:spcPct val="90000"/>
              </a:lnSpc>
            </a:pPr>
            <a:r>
              <a:rPr lang="en-US" sz="2800">
                <a:solidFill>
                  <a:schemeClr val="bg1"/>
                </a:solidFill>
              </a:rPr>
              <a:t>Published book in the 1780s in German </a:t>
            </a:r>
            <a:r>
              <a:rPr lang="en-US" sz="2500" i="1">
                <a:solidFill>
                  <a:schemeClr val="bg1"/>
                </a:solidFill>
              </a:rPr>
              <a:t>Makrobiotik: Die Kunst das Mensliche Leben zu Verlängern </a:t>
            </a:r>
            <a:r>
              <a:rPr lang="en-US" sz="2500">
                <a:solidFill>
                  <a:schemeClr val="bg1"/>
                </a:solidFill>
              </a:rPr>
              <a:t>(Macrobiotic: The Art of Prolonging Human Life)</a:t>
            </a:r>
          </a:p>
          <a:p>
            <a:pPr>
              <a:lnSpc>
                <a:spcPct val="90000"/>
              </a:lnSpc>
            </a:pPr>
            <a:r>
              <a:rPr lang="en-US" sz="2500">
                <a:solidFill>
                  <a:schemeClr val="bg1"/>
                </a:solidFill>
              </a:rPr>
              <a:t>Cites other persons before him whom credits proper diet with longevity including Count Luigi Coronaro</a:t>
            </a:r>
            <a:endParaRPr lang="en-US" sz="2800">
              <a:solidFill>
                <a:schemeClr val="bg1"/>
              </a:solidFill>
            </a:endParaRPr>
          </a:p>
        </p:txBody>
      </p:sp>
      <p:sp>
        <p:nvSpPr>
          <p:cNvPr id="43012" name="Line 4"/>
          <p:cNvSpPr>
            <a:spLocks noChangeShapeType="1"/>
          </p:cNvSpPr>
          <p:nvPr/>
        </p:nvSpPr>
        <p:spPr bwMode="auto">
          <a:xfrm>
            <a:off x="838200" y="1676400"/>
            <a:ext cx="7391400" cy="0"/>
          </a:xfrm>
          <a:prstGeom prst="line">
            <a:avLst/>
          </a:prstGeom>
          <a:noFill/>
          <a:ln w="381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dissolve">
                                      <p:cBhvr>
                                        <p:cTn id="7" dur="500"/>
                                        <p:tgtEl>
                                          <p:spTgt spid="4301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3012"/>
                                        </p:tgtEl>
                                        <p:attrNameLst>
                                          <p:attrName>style.visibility</p:attrName>
                                        </p:attrNameLst>
                                      </p:cBhvr>
                                      <p:to>
                                        <p:strVal val="visible"/>
                                      </p:to>
                                    </p:set>
                                    <p:anim calcmode="lin" valueType="num">
                                      <p:cBhvr additive="base">
                                        <p:cTn id="11" dur="500" fill="hold"/>
                                        <p:tgtEl>
                                          <p:spTgt spid="43012"/>
                                        </p:tgtEl>
                                        <p:attrNameLst>
                                          <p:attrName>ppt_x</p:attrName>
                                        </p:attrNameLst>
                                      </p:cBhvr>
                                      <p:tavLst>
                                        <p:tav tm="0">
                                          <p:val>
                                            <p:strVal val="#ppt_x"/>
                                          </p:val>
                                        </p:tav>
                                        <p:tav tm="100000">
                                          <p:val>
                                            <p:strVal val="#ppt_x"/>
                                          </p:val>
                                        </p:tav>
                                      </p:tavLst>
                                    </p:anim>
                                    <p:anim calcmode="lin" valueType="num">
                                      <p:cBhvr additive="base">
                                        <p:cTn id="12" dur="500" fill="hold"/>
                                        <p:tgtEl>
                                          <p:spTgt spid="430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3011">
                                            <p:txEl>
                                              <p:pRg st="0" end="0"/>
                                            </p:txEl>
                                          </p:spTgt>
                                        </p:tgtEl>
                                        <p:attrNameLst>
                                          <p:attrName>style.visibility</p:attrName>
                                        </p:attrNameLst>
                                      </p:cBhvr>
                                      <p:to>
                                        <p:strVal val="visible"/>
                                      </p:to>
                                    </p:set>
                                    <p:anim calcmode="lin" valueType="num">
                                      <p:cBhvr additive="base">
                                        <p:cTn id="1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3011">
                                            <p:txEl>
                                              <p:pRg st="1" end="1"/>
                                            </p:txEl>
                                          </p:spTgt>
                                        </p:tgtEl>
                                        <p:attrNameLst>
                                          <p:attrName>style.visibility</p:attrName>
                                        </p:attrNameLst>
                                      </p:cBhvr>
                                      <p:to>
                                        <p:strVal val="visible"/>
                                      </p:to>
                                    </p:set>
                                    <p:anim calcmode="lin" valueType="num">
                                      <p:cBhvr additive="base">
                                        <p:cTn id="23"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30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3011">
                                            <p:txEl>
                                              <p:pRg st="2" end="2"/>
                                            </p:txEl>
                                          </p:spTgt>
                                        </p:tgtEl>
                                        <p:attrNameLst>
                                          <p:attrName>style.visibility</p:attrName>
                                        </p:attrNameLst>
                                      </p:cBhvr>
                                      <p:to>
                                        <p:strVal val="visible"/>
                                      </p:to>
                                    </p:set>
                                    <p:anim calcmode="lin" valueType="num">
                                      <p:cBhvr additive="base">
                                        <p:cTn id="29"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30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utoUpdateAnimBg="0"/>
      <p:bldP spid="43011" grpId="0" build="p" autoUpdateAnimBg="0"/>
      <p:bldP spid="430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914400" y="5638800"/>
            <a:ext cx="6973888" cy="457200"/>
          </a:xfrm>
          <a:prstGeom prst="rect">
            <a:avLst/>
          </a:prstGeom>
          <a:noFill/>
          <a:ln w="9525">
            <a:noFill/>
            <a:miter lim="800000"/>
            <a:headEnd/>
            <a:tailEnd/>
          </a:ln>
          <a:effectLst/>
        </p:spPr>
        <p:txBody>
          <a:bodyPr wrap="none">
            <a:spAutoFit/>
          </a:bodyPr>
          <a:lstStyle/>
          <a:p>
            <a:r>
              <a:rPr lang="en-US">
                <a:solidFill>
                  <a:schemeClr val="bg1"/>
                </a:solidFill>
              </a:rPr>
              <a:t>Originally translated from German into English in 1797</a:t>
            </a:r>
          </a:p>
        </p:txBody>
      </p:sp>
      <p:pic>
        <p:nvPicPr>
          <p:cNvPr id="44035" name="Picture 3" descr="Art of Prolonging Life (cover)"/>
          <p:cNvPicPr>
            <a:picLocks noChangeAspect="1" noChangeArrowheads="1"/>
          </p:cNvPicPr>
          <p:nvPr/>
        </p:nvPicPr>
        <p:blipFill>
          <a:blip r:embed="rId2" cstate="print"/>
          <a:srcRect/>
          <a:stretch>
            <a:fillRect/>
          </a:stretch>
        </p:blipFill>
        <p:spPr bwMode="auto">
          <a:xfrm>
            <a:off x="762000" y="609600"/>
            <a:ext cx="3235325" cy="4953000"/>
          </a:xfrm>
          <a:prstGeom prst="rect">
            <a:avLst/>
          </a:prstGeom>
          <a:noFill/>
        </p:spPr>
      </p:pic>
      <p:pic>
        <p:nvPicPr>
          <p:cNvPr id="44036" name="Picture 4" descr="Art of Prolonging Life (inside cover)"/>
          <p:cNvPicPr>
            <a:picLocks noChangeAspect="1" noChangeArrowheads="1"/>
          </p:cNvPicPr>
          <p:nvPr/>
        </p:nvPicPr>
        <p:blipFill>
          <a:blip r:embed="rId3" cstate="print"/>
          <a:srcRect/>
          <a:stretch>
            <a:fillRect/>
          </a:stretch>
        </p:blipFill>
        <p:spPr bwMode="auto">
          <a:xfrm>
            <a:off x="4648200" y="685800"/>
            <a:ext cx="2895600" cy="4800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dissolve">
                                      <p:cBhvr>
                                        <p:cTn id="7" dur="500"/>
                                        <p:tgtEl>
                                          <p:spTgt spid="4403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4036"/>
                                        </p:tgtEl>
                                        <p:attrNameLst>
                                          <p:attrName>style.visibility</p:attrName>
                                        </p:attrNameLst>
                                      </p:cBhvr>
                                      <p:to>
                                        <p:strVal val="visible"/>
                                      </p:to>
                                    </p:set>
                                    <p:animEffect transition="in" filter="dissolve">
                                      <p:cBhvr>
                                        <p:cTn id="11" dur="500"/>
                                        <p:tgtEl>
                                          <p:spTgt spid="4403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4034"/>
                                        </p:tgtEl>
                                        <p:attrNameLst>
                                          <p:attrName>style.visibility</p:attrName>
                                        </p:attrNameLst>
                                      </p:cBhvr>
                                      <p:to>
                                        <p:strVal val="visible"/>
                                      </p:to>
                                    </p:set>
                                    <p:anim calcmode="lin" valueType="num">
                                      <p:cBhvr additive="base">
                                        <p:cTn id="16" dur="500" fill="hold"/>
                                        <p:tgtEl>
                                          <p:spTgt spid="44034"/>
                                        </p:tgtEl>
                                        <p:attrNameLst>
                                          <p:attrName>ppt_x</p:attrName>
                                        </p:attrNameLst>
                                      </p:cBhvr>
                                      <p:tavLst>
                                        <p:tav tm="0">
                                          <p:val>
                                            <p:strVal val="#ppt_x"/>
                                          </p:val>
                                        </p:tav>
                                        <p:tav tm="100000">
                                          <p:val>
                                            <p:strVal val="#ppt_x"/>
                                          </p:val>
                                        </p:tav>
                                      </p:tavLst>
                                    </p:anim>
                                    <p:anim calcmode="lin" valueType="num">
                                      <p:cBhvr additive="base">
                                        <p:cTn id="17" dur="500" fill="hold"/>
                                        <p:tgtEl>
                                          <p:spTgt spid="440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4419600" y="1133475"/>
            <a:ext cx="4114800" cy="4637088"/>
          </a:xfrm>
          <a:prstGeom prst="rect">
            <a:avLst/>
          </a:prstGeom>
          <a:noFill/>
          <a:ln w="9525">
            <a:noFill/>
            <a:miter lim="800000"/>
            <a:headEnd/>
            <a:tailEnd/>
          </a:ln>
          <a:effectLst/>
        </p:spPr>
        <p:txBody>
          <a:bodyPr>
            <a:spAutoFit/>
          </a:bodyPr>
          <a:lstStyle/>
          <a:p>
            <a:r>
              <a:rPr lang="en-US" sz="2800">
                <a:solidFill>
                  <a:schemeClr val="bg1"/>
                </a:solidFill>
              </a:rPr>
              <a:t>… “Upon this may be founded dietetic rules and a medical mode of treatment for preserving life; and hence arises a particular science, the MACRO-BIOTIC, or the art of prolonging it, which forms the subject of the present work.”</a:t>
            </a:r>
          </a:p>
          <a:p>
            <a:r>
              <a:rPr lang="en-US" sz="1800">
                <a:solidFill>
                  <a:schemeClr val="bg1"/>
                </a:solidFill>
              </a:rPr>
              <a:t>	- Christoph W. Hufeland 1797</a:t>
            </a:r>
          </a:p>
        </p:txBody>
      </p:sp>
      <p:pic>
        <p:nvPicPr>
          <p:cNvPr id="45059" name="Picture 3" descr="Art of Prolonging Life (preface p1)"/>
          <p:cNvPicPr>
            <a:picLocks noChangeAspect="1" noChangeArrowheads="1"/>
          </p:cNvPicPr>
          <p:nvPr/>
        </p:nvPicPr>
        <p:blipFill>
          <a:blip r:embed="rId2" cstate="print"/>
          <a:srcRect/>
          <a:stretch>
            <a:fillRect/>
          </a:stretch>
        </p:blipFill>
        <p:spPr bwMode="auto">
          <a:xfrm>
            <a:off x="762000" y="685800"/>
            <a:ext cx="3257550" cy="5257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dissolve">
                                      <p:cBhvr>
                                        <p:cTn id="7" dur="500"/>
                                        <p:tgtEl>
                                          <p:spTgt spid="4505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45058"/>
                                        </p:tgtEl>
                                        <p:attrNameLst>
                                          <p:attrName>style.visibility</p:attrName>
                                        </p:attrNameLst>
                                      </p:cBhvr>
                                      <p:to>
                                        <p:strVal val="visible"/>
                                      </p:to>
                                    </p:set>
                                    <p:anim calcmode="lin" valueType="num">
                                      <p:cBhvr additive="base">
                                        <p:cTn id="12" dur="500" fill="hold"/>
                                        <p:tgtEl>
                                          <p:spTgt spid="45058"/>
                                        </p:tgtEl>
                                        <p:attrNameLst>
                                          <p:attrName>ppt_x</p:attrName>
                                        </p:attrNameLst>
                                      </p:cBhvr>
                                      <p:tavLst>
                                        <p:tav tm="0">
                                          <p:val>
                                            <p:strVal val="1+#ppt_w/2"/>
                                          </p:val>
                                        </p:tav>
                                        <p:tav tm="100000">
                                          <p:val>
                                            <p:strVal val="#ppt_x"/>
                                          </p:val>
                                        </p:tav>
                                      </p:tavLst>
                                    </p:anim>
                                    <p:anim calcmode="lin" valueType="num">
                                      <p:cBhvr additive="base">
                                        <p:cTn id="13" dur="500" fill="hold"/>
                                        <p:tgtEl>
                                          <p:spTgt spid="450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4267200" y="914400"/>
            <a:ext cx="4054475" cy="4362450"/>
          </a:xfrm>
          <a:prstGeom prst="rect">
            <a:avLst/>
          </a:prstGeom>
          <a:noFill/>
          <a:ln w="9525">
            <a:noFill/>
            <a:miter lim="800000"/>
            <a:headEnd/>
            <a:tailEnd/>
          </a:ln>
          <a:effectLst/>
        </p:spPr>
        <p:txBody>
          <a:bodyPr>
            <a:spAutoFit/>
          </a:bodyPr>
          <a:lstStyle/>
          <a:p>
            <a:r>
              <a:rPr lang="en-US" sz="2800">
                <a:solidFill>
                  <a:schemeClr val="bg1"/>
                </a:solidFill>
              </a:rPr>
              <a:t>“The medical art must consider every disease as an evil which cannot be too soon expelled; the macrobiotic, on the other hand, shows that many diseases may be the means of prolonging life.”</a:t>
            </a:r>
          </a:p>
          <a:p>
            <a:endParaRPr lang="en-US" sz="2800">
              <a:solidFill>
                <a:schemeClr val="bg1"/>
              </a:solidFill>
            </a:endParaRPr>
          </a:p>
          <a:p>
            <a:r>
              <a:rPr lang="en-US" sz="2800">
                <a:solidFill>
                  <a:schemeClr val="bg1"/>
                </a:solidFill>
              </a:rPr>
              <a:t>- </a:t>
            </a:r>
            <a:r>
              <a:rPr lang="en-US" sz="2800">
                <a:solidFill>
                  <a:srgbClr val="FFFF00"/>
                </a:solidFill>
              </a:rPr>
              <a:t>Hufeland 1797</a:t>
            </a:r>
          </a:p>
        </p:txBody>
      </p:sp>
      <p:pic>
        <p:nvPicPr>
          <p:cNvPr id="46083" name="Picture 3" descr="Art of Prolonging Life (preface p2)"/>
          <p:cNvPicPr>
            <a:picLocks noChangeAspect="1" noChangeArrowheads="1"/>
          </p:cNvPicPr>
          <p:nvPr/>
        </p:nvPicPr>
        <p:blipFill>
          <a:blip r:embed="rId2" cstate="print"/>
          <a:srcRect/>
          <a:stretch>
            <a:fillRect/>
          </a:stretch>
        </p:blipFill>
        <p:spPr bwMode="auto">
          <a:xfrm>
            <a:off x="685800" y="685800"/>
            <a:ext cx="3170238" cy="510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dissolve">
                                      <p:cBhvr>
                                        <p:cTn id="7" dur="500"/>
                                        <p:tgtEl>
                                          <p:spTgt spid="4608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46082"/>
                                        </p:tgtEl>
                                        <p:attrNameLst>
                                          <p:attrName>style.visibility</p:attrName>
                                        </p:attrNameLst>
                                      </p:cBhvr>
                                      <p:to>
                                        <p:strVal val="visible"/>
                                      </p:to>
                                    </p:set>
                                    <p:anim calcmode="lin" valueType="num">
                                      <p:cBhvr additive="base">
                                        <p:cTn id="12" dur="500" fill="hold"/>
                                        <p:tgtEl>
                                          <p:spTgt spid="46082"/>
                                        </p:tgtEl>
                                        <p:attrNameLst>
                                          <p:attrName>ppt_x</p:attrName>
                                        </p:attrNameLst>
                                      </p:cBhvr>
                                      <p:tavLst>
                                        <p:tav tm="0">
                                          <p:val>
                                            <p:strVal val="1+#ppt_w/2"/>
                                          </p:val>
                                        </p:tav>
                                        <p:tav tm="100000">
                                          <p:val>
                                            <p:strVal val="#ppt_x"/>
                                          </p:val>
                                        </p:tav>
                                      </p:tavLst>
                                    </p:anim>
                                    <p:anim calcmode="lin" valueType="num">
                                      <p:cBhvr additive="base">
                                        <p:cTn id="13" dur="500" fill="hold"/>
                                        <p:tgtEl>
                                          <p:spTgt spid="460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609600"/>
            <a:ext cx="7772400" cy="1295400"/>
          </a:xfrm>
        </p:spPr>
        <p:txBody>
          <a:bodyPr/>
          <a:lstStyle/>
          <a:p>
            <a:r>
              <a:rPr lang="en-US">
                <a:solidFill>
                  <a:srgbClr val="FFFF00"/>
                </a:solidFill>
              </a:rPr>
              <a:t>Horace Fletcher (1849-1919):</a:t>
            </a:r>
            <a:br>
              <a:rPr lang="en-US">
                <a:solidFill>
                  <a:srgbClr val="FFFF00"/>
                </a:solidFill>
              </a:rPr>
            </a:br>
            <a:r>
              <a:rPr lang="en-US">
                <a:solidFill>
                  <a:srgbClr val="FFFF00"/>
                </a:solidFill>
              </a:rPr>
              <a:t>The Chew-Chew Man</a:t>
            </a:r>
          </a:p>
        </p:txBody>
      </p:sp>
      <p:sp>
        <p:nvSpPr>
          <p:cNvPr id="47107" name="Rectangle 3"/>
          <p:cNvSpPr>
            <a:spLocks noGrp="1" noChangeArrowheads="1"/>
          </p:cNvSpPr>
          <p:nvPr>
            <p:ph type="body" idx="1"/>
          </p:nvPr>
        </p:nvSpPr>
        <p:spPr>
          <a:xfrm>
            <a:off x="685800" y="2209800"/>
            <a:ext cx="7772400" cy="3886200"/>
          </a:xfrm>
        </p:spPr>
        <p:txBody>
          <a:bodyPr/>
          <a:lstStyle/>
          <a:p>
            <a:r>
              <a:rPr lang="en-US" sz="2800">
                <a:solidFill>
                  <a:schemeClr val="bg1"/>
                </a:solidFill>
              </a:rPr>
              <a:t>In 1898 he discovered the benefits of chewing when he experimented on chewing every bite of food and lost 60 pounds in six months.</a:t>
            </a:r>
          </a:p>
          <a:p>
            <a:r>
              <a:rPr lang="en-US" sz="2800">
                <a:solidFill>
                  <a:schemeClr val="bg1"/>
                </a:solidFill>
              </a:rPr>
              <a:t>Wrote “The ABC of Nutrition” in 1903</a:t>
            </a:r>
          </a:p>
          <a:p>
            <a:r>
              <a:rPr lang="en-US" sz="2800" i="1">
                <a:solidFill>
                  <a:schemeClr val="bg1"/>
                </a:solidFill>
              </a:rPr>
              <a:t>“I choose to chew, Because I wish to do, The sort of thing that nature had in view, Before cooks invented savr’y stew, When the only way to eat was to chew! Chew! Chew!”</a:t>
            </a:r>
          </a:p>
        </p:txBody>
      </p:sp>
      <p:sp>
        <p:nvSpPr>
          <p:cNvPr id="47108" name="Line 4"/>
          <p:cNvSpPr>
            <a:spLocks noChangeShapeType="1"/>
          </p:cNvSpPr>
          <p:nvPr/>
        </p:nvSpPr>
        <p:spPr bwMode="auto">
          <a:xfrm>
            <a:off x="838200" y="1981200"/>
            <a:ext cx="7391400" cy="0"/>
          </a:xfrm>
          <a:prstGeom prst="line">
            <a:avLst/>
          </a:prstGeom>
          <a:noFill/>
          <a:ln w="381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additive="base">
                                        <p:cTn id="7" dur="500" fill="hold"/>
                                        <p:tgtEl>
                                          <p:spTgt spid="47106"/>
                                        </p:tgtEl>
                                        <p:attrNameLst>
                                          <p:attrName>ppt_x</p:attrName>
                                        </p:attrNameLst>
                                      </p:cBhvr>
                                      <p:tavLst>
                                        <p:tav tm="0">
                                          <p:val>
                                            <p:strVal val="#ppt_x"/>
                                          </p:val>
                                        </p:tav>
                                        <p:tav tm="100000">
                                          <p:val>
                                            <p:strVal val="#ppt_x"/>
                                          </p:val>
                                        </p:tav>
                                      </p:tavLst>
                                    </p:anim>
                                    <p:anim calcmode="lin" valueType="num">
                                      <p:cBhvr additive="base">
                                        <p:cTn id="8" dur="500" fill="hold"/>
                                        <p:tgtEl>
                                          <p:spTgt spid="4710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7108"/>
                                        </p:tgtEl>
                                        <p:attrNameLst>
                                          <p:attrName>style.visibility</p:attrName>
                                        </p:attrNameLst>
                                      </p:cBhvr>
                                      <p:to>
                                        <p:strVal val="visible"/>
                                      </p:to>
                                    </p:set>
                                    <p:anim calcmode="lin" valueType="num">
                                      <p:cBhvr additive="base">
                                        <p:cTn id="12" dur="500" fill="hold"/>
                                        <p:tgtEl>
                                          <p:spTgt spid="47108"/>
                                        </p:tgtEl>
                                        <p:attrNameLst>
                                          <p:attrName>ppt_x</p:attrName>
                                        </p:attrNameLst>
                                      </p:cBhvr>
                                      <p:tavLst>
                                        <p:tav tm="0">
                                          <p:val>
                                            <p:strVal val="#ppt_x"/>
                                          </p:val>
                                        </p:tav>
                                        <p:tav tm="100000">
                                          <p:val>
                                            <p:strVal val="#ppt_x"/>
                                          </p:val>
                                        </p:tav>
                                      </p:tavLst>
                                    </p:anim>
                                    <p:anim calcmode="lin" valueType="num">
                                      <p:cBhvr additive="base">
                                        <p:cTn id="13" dur="500" fill="hold"/>
                                        <p:tgtEl>
                                          <p:spTgt spid="4710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7107">
                                            <p:txEl>
                                              <p:pRg st="0" end="0"/>
                                            </p:txEl>
                                          </p:spTgt>
                                        </p:tgtEl>
                                        <p:attrNameLst>
                                          <p:attrName>style.visibility</p:attrName>
                                        </p:attrNameLst>
                                      </p:cBhvr>
                                      <p:to>
                                        <p:strVal val="visible"/>
                                      </p:to>
                                    </p:set>
                                    <p:anim calcmode="lin" valueType="num">
                                      <p:cBhvr additive="base">
                                        <p:cTn id="18"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7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7107">
                                            <p:txEl>
                                              <p:pRg st="1" end="1"/>
                                            </p:txEl>
                                          </p:spTgt>
                                        </p:tgtEl>
                                        <p:attrNameLst>
                                          <p:attrName>style.visibility</p:attrName>
                                        </p:attrNameLst>
                                      </p:cBhvr>
                                      <p:to>
                                        <p:strVal val="visible"/>
                                      </p:to>
                                    </p:set>
                                    <p:anim calcmode="lin" valueType="num">
                                      <p:cBhvr additive="base">
                                        <p:cTn id="24"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71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7107">
                                            <p:txEl>
                                              <p:pRg st="2" end="2"/>
                                            </p:txEl>
                                          </p:spTgt>
                                        </p:tgtEl>
                                        <p:attrNameLst>
                                          <p:attrName>style.visibility</p:attrName>
                                        </p:attrNameLst>
                                      </p:cBhvr>
                                      <p:to>
                                        <p:strVal val="visible"/>
                                      </p:to>
                                    </p:set>
                                    <p:anim calcmode="lin" valueType="num">
                                      <p:cBhvr additive="base">
                                        <p:cTn id="30"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71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utoUpdateAnimBg="0"/>
      <p:bldP spid="47107" grpId="0" build="p" autoUpdateAnimBg="0"/>
      <p:bldP spid="47108"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685800" y="1447800"/>
            <a:ext cx="4419600" cy="3657600"/>
          </a:xfrm>
        </p:spPr>
        <p:txBody>
          <a:bodyPr/>
          <a:lstStyle/>
          <a:p>
            <a:r>
              <a:rPr lang="en-US" sz="4000">
                <a:solidFill>
                  <a:srgbClr val="FFFF00"/>
                </a:solidFill>
              </a:rPr>
              <a:t>The present day lineage of Japanese macrobiotics begins with </a:t>
            </a:r>
            <a:br>
              <a:rPr lang="en-US" sz="4000">
                <a:solidFill>
                  <a:srgbClr val="FFFF00"/>
                </a:solidFill>
              </a:rPr>
            </a:br>
            <a:r>
              <a:rPr lang="en-US" sz="4000">
                <a:solidFill>
                  <a:srgbClr val="FFFF00"/>
                </a:solidFill>
              </a:rPr>
              <a:t>Dr. Sagen Ishizuka</a:t>
            </a:r>
            <a:br>
              <a:rPr lang="en-US" sz="4000">
                <a:solidFill>
                  <a:srgbClr val="FFFF00"/>
                </a:solidFill>
              </a:rPr>
            </a:br>
            <a:r>
              <a:rPr lang="en-US">
                <a:solidFill>
                  <a:srgbClr val="FFFF00"/>
                </a:solidFill>
              </a:rPr>
              <a:t> </a:t>
            </a:r>
            <a:r>
              <a:rPr lang="en-US" sz="3200" i="1">
                <a:solidFill>
                  <a:schemeClr val="bg1"/>
                </a:solidFill>
              </a:rPr>
              <a:t>(1850-1910)</a:t>
            </a:r>
          </a:p>
        </p:txBody>
      </p:sp>
      <p:pic>
        <p:nvPicPr>
          <p:cNvPr id="48131" name="Picture 3" descr="Sagen Ishizuka"/>
          <p:cNvPicPr>
            <a:picLocks noChangeAspect="1" noChangeArrowheads="1"/>
          </p:cNvPicPr>
          <p:nvPr/>
        </p:nvPicPr>
        <p:blipFill>
          <a:blip r:embed="rId2" cstate="print"/>
          <a:srcRect/>
          <a:stretch>
            <a:fillRect/>
          </a:stretch>
        </p:blipFill>
        <p:spPr bwMode="auto">
          <a:xfrm>
            <a:off x="5257800" y="838200"/>
            <a:ext cx="3443288" cy="4648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dissolve">
                                      <p:cBhvr>
                                        <p:cTn id="7" dur="500"/>
                                        <p:tgtEl>
                                          <p:spTgt spid="4813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8131"/>
                                        </p:tgtEl>
                                        <p:attrNameLst>
                                          <p:attrName>style.visibility</p:attrName>
                                        </p:attrNameLst>
                                      </p:cBhvr>
                                      <p:to>
                                        <p:strVal val="visible"/>
                                      </p:to>
                                    </p:set>
                                    <p:animEffect transition="in" filter="dissolve">
                                      <p:cBhvr>
                                        <p:cTn id="11" dur="500"/>
                                        <p:tgtEl>
                                          <p:spTgt spid="48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4000">
                <a:solidFill>
                  <a:srgbClr val="FFFF00"/>
                </a:solidFill>
              </a:rPr>
              <a:t>Dr. Sagen Ishizuka </a:t>
            </a:r>
            <a:r>
              <a:rPr lang="en-US" sz="4000" i="1">
                <a:solidFill>
                  <a:srgbClr val="FFFF00"/>
                </a:solidFill>
              </a:rPr>
              <a:t>(1850-1910)</a:t>
            </a:r>
          </a:p>
        </p:txBody>
      </p:sp>
      <p:sp>
        <p:nvSpPr>
          <p:cNvPr id="49155" name="Rectangle 3"/>
          <p:cNvSpPr>
            <a:spLocks noGrp="1" noChangeArrowheads="1"/>
          </p:cNvSpPr>
          <p:nvPr>
            <p:ph type="body" idx="1"/>
          </p:nvPr>
        </p:nvSpPr>
        <p:spPr/>
        <p:txBody>
          <a:bodyPr/>
          <a:lstStyle/>
          <a:p>
            <a:r>
              <a:rPr lang="en-US" sz="2800" dirty="0">
                <a:solidFill>
                  <a:schemeClr val="bg1"/>
                </a:solidFill>
              </a:rPr>
              <a:t>Promoted traditional foods as remedy for most illnesses</a:t>
            </a:r>
          </a:p>
          <a:p>
            <a:r>
              <a:rPr lang="en-US" sz="2800" dirty="0">
                <a:solidFill>
                  <a:schemeClr val="bg1"/>
                </a:solidFill>
              </a:rPr>
              <a:t>Known as “Dr. Anti-Doctor” for going against the advice “modern” Doctors</a:t>
            </a:r>
          </a:p>
          <a:p>
            <a:r>
              <a:rPr lang="en-US" sz="2800" dirty="0">
                <a:solidFill>
                  <a:schemeClr val="bg1"/>
                </a:solidFill>
              </a:rPr>
              <a:t>Introduced the idea of Na/K balance in diet</a:t>
            </a:r>
          </a:p>
          <a:p>
            <a:r>
              <a:rPr lang="en-US" sz="2800" dirty="0">
                <a:solidFill>
                  <a:schemeClr val="bg1"/>
                </a:solidFill>
              </a:rPr>
              <a:t>Created the Cure by Food Society (</a:t>
            </a:r>
            <a:r>
              <a:rPr lang="en-US" sz="2800" dirty="0" err="1">
                <a:solidFill>
                  <a:schemeClr val="bg1"/>
                </a:solidFill>
              </a:rPr>
              <a:t>Shoku</a:t>
            </a:r>
            <a:r>
              <a:rPr lang="en-US" sz="2800" dirty="0">
                <a:solidFill>
                  <a:schemeClr val="bg1"/>
                </a:solidFill>
              </a:rPr>
              <a:t> </a:t>
            </a:r>
            <a:r>
              <a:rPr lang="en-US" sz="2800" dirty="0" err="1">
                <a:solidFill>
                  <a:schemeClr val="bg1"/>
                </a:solidFill>
              </a:rPr>
              <a:t>Yo</a:t>
            </a:r>
            <a:r>
              <a:rPr lang="en-US" sz="2800" dirty="0">
                <a:solidFill>
                  <a:schemeClr val="bg1"/>
                </a:solidFill>
              </a:rPr>
              <a:t> Kai)</a:t>
            </a:r>
          </a:p>
          <a:p>
            <a:r>
              <a:rPr lang="en-US" sz="2800" dirty="0" smtClean="0">
                <a:solidFill>
                  <a:schemeClr val="bg1"/>
                </a:solidFill>
              </a:rPr>
              <a:t>His teachings </a:t>
            </a:r>
            <a:r>
              <a:rPr lang="en-US" sz="2800" dirty="0">
                <a:solidFill>
                  <a:schemeClr val="bg1"/>
                </a:solidFill>
              </a:rPr>
              <a:t>Georges </a:t>
            </a:r>
            <a:r>
              <a:rPr lang="en-US" sz="2800" dirty="0" err="1">
                <a:solidFill>
                  <a:schemeClr val="bg1"/>
                </a:solidFill>
              </a:rPr>
              <a:t>Ohsawa</a:t>
            </a:r>
            <a:r>
              <a:rPr lang="en-US" sz="2800" dirty="0">
                <a:solidFill>
                  <a:schemeClr val="bg1"/>
                </a:solidFill>
              </a:rPr>
              <a:t> recover from </a:t>
            </a:r>
            <a:r>
              <a:rPr lang="en-US" sz="2800" dirty="0" err="1">
                <a:solidFill>
                  <a:schemeClr val="bg1"/>
                </a:solidFill>
              </a:rPr>
              <a:t>tuberculoisis</a:t>
            </a:r>
            <a:endParaRPr lang="en-US" sz="2800" dirty="0">
              <a:solidFill>
                <a:schemeClr val="bg1"/>
              </a:solidFill>
            </a:endParaRPr>
          </a:p>
        </p:txBody>
      </p:sp>
      <p:sp>
        <p:nvSpPr>
          <p:cNvPr id="49156" name="Line 4"/>
          <p:cNvSpPr>
            <a:spLocks noChangeShapeType="1"/>
          </p:cNvSpPr>
          <p:nvPr/>
        </p:nvSpPr>
        <p:spPr bwMode="auto">
          <a:xfrm>
            <a:off x="838200" y="1676400"/>
            <a:ext cx="7391400" cy="0"/>
          </a:xfrm>
          <a:prstGeom prst="line">
            <a:avLst/>
          </a:prstGeom>
          <a:noFill/>
          <a:ln w="381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additive="base">
                                        <p:cTn id="7" dur="500" fill="hold"/>
                                        <p:tgtEl>
                                          <p:spTgt spid="49154"/>
                                        </p:tgtEl>
                                        <p:attrNameLst>
                                          <p:attrName>ppt_x</p:attrName>
                                        </p:attrNameLst>
                                      </p:cBhvr>
                                      <p:tavLst>
                                        <p:tav tm="0">
                                          <p:val>
                                            <p:strVal val="#ppt_x"/>
                                          </p:val>
                                        </p:tav>
                                        <p:tav tm="100000">
                                          <p:val>
                                            <p:strVal val="#ppt_x"/>
                                          </p:val>
                                        </p:tav>
                                      </p:tavLst>
                                    </p:anim>
                                    <p:anim calcmode="lin" valueType="num">
                                      <p:cBhvr additive="base">
                                        <p:cTn id="8" dur="500" fill="hold"/>
                                        <p:tgtEl>
                                          <p:spTgt spid="4915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9156"/>
                                        </p:tgtEl>
                                        <p:attrNameLst>
                                          <p:attrName>style.visibility</p:attrName>
                                        </p:attrNameLst>
                                      </p:cBhvr>
                                      <p:to>
                                        <p:strVal val="visible"/>
                                      </p:to>
                                    </p:set>
                                    <p:anim calcmode="lin" valueType="num">
                                      <p:cBhvr additive="base">
                                        <p:cTn id="12" dur="500" fill="hold"/>
                                        <p:tgtEl>
                                          <p:spTgt spid="49156"/>
                                        </p:tgtEl>
                                        <p:attrNameLst>
                                          <p:attrName>ppt_x</p:attrName>
                                        </p:attrNameLst>
                                      </p:cBhvr>
                                      <p:tavLst>
                                        <p:tav tm="0">
                                          <p:val>
                                            <p:strVal val="#ppt_x"/>
                                          </p:val>
                                        </p:tav>
                                        <p:tav tm="100000">
                                          <p:val>
                                            <p:strVal val="#ppt_x"/>
                                          </p:val>
                                        </p:tav>
                                      </p:tavLst>
                                    </p:anim>
                                    <p:anim calcmode="lin" valueType="num">
                                      <p:cBhvr additive="base">
                                        <p:cTn id="13" dur="500" fill="hold"/>
                                        <p:tgtEl>
                                          <p:spTgt spid="4915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9155">
                                            <p:txEl>
                                              <p:pRg st="0" end="0"/>
                                            </p:txEl>
                                          </p:spTgt>
                                        </p:tgtEl>
                                        <p:attrNameLst>
                                          <p:attrName>style.visibility</p:attrName>
                                        </p:attrNameLst>
                                      </p:cBhvr>
                                      <p:to>
                                        <p:strVal val="visible"/>
                                      </p:to>
                                    </p:set>
                                    <p:anim calcmode="lin" valueType="num">
                                      <p:cBhvr additive="base">
                                        <p:cTn id="18"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9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9155">
                                            <p:txEl>
                                              <p:pRg st="1" end="1"/>
                                            </p:txEl>
                                          </p:spTgt>
                                        </p:tgtEl>
                                        <p:attrNameLst>
                                          <p:attrName>style.visibility</p:attrName>
                                        </p:attrNameLst>
                                      </p:cBhvr>
                                      <p:to>
                                        <p:strVal val="visible"/>
                                      </p:to>
                                    </p:set>
                                    <p:anim calcmode="lin" valueType="num">
                                      <p:cBhvr additive="base">
                                        <p:cTn id="24" dur="500" fill="hold"/>
                                        <p:tgtEl>
                                          <p:spTgt spid="4915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91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9155">
                                            <p:txEl>
                                              <p:pRg st="2" end="2"/>
                                            </p:txEl>
                                          </p:spTgt>
                                        </p:tgtEl>
                                        <p:attrNameLst>
                                          <p:attrName>style.visibility</p:attrName>
                                        </p:attrNameLst>
                                      </p:cBhvr>
                                      <p:to>
                                        <p:strVal val="visible"/>
                                      </p:to>
                                    </p:set>
                                    <p:anim calcmode="lin" valueType="num">
                                      <p:cBhvr additive="base">
                                        <p:cTn id="30" dur="5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91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9155">
                                            <p:txEl>
                                              <p:pRg st="3" end="3"/>
                                            </p:txEl>
                                          </p:spTgt>
                                        </p:tgtEl>
                                        <p:attrNameLst>
                                          <p:attrName>style.visibility</p:attrName>
                                        </p:attrNameLst>
                                      </p:cBhvr>
                                      <p:to>
                                        <p:strVal val="visible"/>
                                      </p:to>
                                    </p:set>
                                    <p:anim calcmode="lin" valueType="num">
                                      <p:cBhvr additive="base">
                                        <p:cTn id="36" dur="500" fill="hold"/>
                                        <p:tgtEl>
                                          <p:spTgt spid="49155">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91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9155">
                                            <p:txEl>
                                              <p:pRg st="4" end="4"/>
                                            </p:txEl>
                                          </p:spTgt>
                                        </p:tgtEl>
                                        <p:attrNameLst>
                                          <p:attrName>style.visibility</p:attrName>
                                        </p:attrNameLst>
                                      </p:cBhvr>
                                      <p:to>
                                        <p:strVal val="visible"/>
                                      </p:to>
                                    </p:set>
                                    <p:anim calcmode="lin" valueType="num">
                                      <p:cBhvr additive="base">
                                        <p:cTn id="42" dur="500" fill="hold"/>
                                        <p:tgtEl>
                                          <p:spTgt spid="49155">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915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utoUpdateAnimBg="0"/>
      <p:bldP spid="49155" grpId="0" build="p" autoUpdateAnimBg="0"/>
      <p:bldP spid="4915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2286000"/>
            <a:ext cx="7772400" cy="1447800"/>
          </a:xfrm>
        </p:spPr>
        <p:txBody>
          <a:bodyPr/>
          <a:lstStyle/>
          <a:p>
            <a:r>
              <a:rPr lang="en-US">
                <a:solidFill>
                  <a:srgbClr val="FFFF00"/>
                </a:solidFill>
              </a:rPr>
              <a:t>“Macrobiotics” has </a:t>
            </a:r>
            <a:br>
              <a:rPr lang="en-US">
                <a:solidFill>
                  <a:srgbClr val="FFFF00"/>
                </a:solidFill>
              </a:rPr>
            </a:br>
            <a:r>
              <a:rPr lang="en-US">
                <a:solidFill>
                  <a:srgbClr val="FFFF00"/>
                </a:solidFill>
              </a:rPr>
              <a:t>an image problem…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ssolve">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solidFill>
                  <a:srgbClr val="FFFF00"/>
                </a:solidFill>
              </a:rPr>
              <a:t>Meditation on Food and Destiny</a:t>
            </a:r>
          </a:p>
        </p:txBody>
      </p:sp>
      <p:sp>
        <p:nvSpPr>
          <p:cNvPr id="50179" name="Rectangle 3"/>
          <p:cNvSpPr>
            <a:spLocks noGrp="1" noChangeArrowheads="1"/>
          </p:cNvSpPr>
          <p:nvPr>
            <p:ph type="body" idx="1"/>
          </p:nvPr>
        </p:nvSpPr>
        <p:spPr>
          <a:xfrm>
            <a:off x="685800" y="1981200"/>
            <a:ext cx="7772400" cy="3124200"/>
          </a:xfrm>
        </p:spPr>
        <p:txBody>
          <a:bodyPr/>
          <a:lstStyle/>
          <a:p>
            <a:r>
              <a:rPr lang="en-US" dirty="0">
                <a:solidFill>
                  <a:schemeClr val="bg1"/>
                </a:solidFill>
              </a:rPr>
              <a:t>The foundation of the world is the nation</a:t>
            </a:r>
          </a:p>
          <a:p>
            <a:r>
              <a:rPr lang="en-US" dirty="0">
                <a:solidFill>
                  <a:schemeClr val="bg1"/>
                </a:solidFill>
              </a:rPr>
              <a:t>The foundation of nation is the home</a:t>
            </a:r>
          </a:p>
          <a:p>
            <a:r>
              <a:rPr lang="en-US" dirty="0">
                <a:solidFill>
                  <a:schemeClr val="bg1"/>
                </a:solidFill>
              </a:rPr>
              <a:t>The foundation of the home is the body</a:t>
            </a:r>
          </a:p>
          <a:p>
            <a:r>
              <a:rPr lang="en-US" dirty="0">
                <a:solidFill>
                  <a:schemeClr val="bg1"/>
                </a:solidFill>
              </a:rPr>
              <a:t>The foundation of the body is the spirit</a:t>
            </a:r>
          </a:p>
          <a:p>
            <a:r>
              <a:rPr lang="en-US" dirty="0">
                <a:solidFill>
                  <a:schemeClr val="bg1"/>
                </a:solidFill>
              </a:rPr>
              <a:t>The foundation of spirit is food</a:t>
            </a:r>
          </a:p>
        </p:txBody>
      </p:sp>
      <p:sp>
        <p:nvSpPr>
          <p:cNvPr id="50180" name="Line 4"/>
          <p:cNvSpPr>
            <a:spLocks noChangeShapeType="1"/>
          </p:cNvSpPr>
          <p:nvPr/>
        </p:nvSpPr>
        <p:spPr bwMode="auto">
          <a:xfrm>
            <a:off x="838200" y="1676400"/>
            <a:ext cx="7391400" cy="0"/>
          </a:xfrm>
          <a:prstGeom prst="line">
            <a:avLst/>
          </a:prstGeom>
          <a:noFill/>
          <a:ln w="38100">
            <a:solidFill>
              <a:srgbClr val="FFFF00"/>
            </a:solidFill>
            <a:round/>
            <a:headEnd/>
            <a:tailEnd/>
          </a:ln>
          <a:effectLst/>
        </p:spPr>
        <p:txBody>
          <a:bodyPr/>
          <a:lstStyle/>
          <a:p>
            <a:endParaRPr lang="en-US"/>
          </a:p>
        </p:txBody>
      </p:sp>
      <p:sp>
        <p:nvSpPr>
          <p:cNvPr id="50181" name="Text Box 5"/>
          <p:cNvSpPr txBox="1">
            <a:spLocks noChangeArrowheads="1"/>
          </p:cNvSpPr>
          <p:nvPr/>
        </p:nvSpPr>
        <p:spPr bwMode="auto">
          <a:xfrm>
            <a:off x="4724400" y="5181600"/>
            <a:ext cx="2765425" cy="457200"/>
          </a:xfrm>
          <a:prstGeom prst="rect">
            <a:avLst/>
          </a:prstGeom>
          <a:noFill/>
          <a:ln w="9525">
            <a:noFill/>
            <a:miter lim="800000"/>
            <a:headEnd/>
            <a:tailEnd/>
          </a:ln>
          <a:effectLst/>
        </p:spPr>
        <p:txBody>
          <a:bodyPr wrap="none">
            <a:spAutoFit/>
          </a:bodyPr>
          <a:lstStyle/>
          <a:p>
            <a:r>
              <a:rPr lang="en-US">
                <a:solidFill>
                  <a:srgbClr val="FFFF00"/>
                </a:solidFill>
              </a:rPr>
              <a:t> - Dr. Sagen Ishizuka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additive="base">
                                        <p:cTn id="7" dur="500" fill="hold"/>
                                        <p:tgtEl>
                                          <p:spTgt spid="50178"/>
                                        </p:tgtEl>
                                        <p:attrNameLst>
                                          <p:attrName>ppt_x</p:attrName>
                                        </p:attrNameLst>
                                      </p:cBhvr>
                                      <p:tavLst>
                                        <p:tav tm="0">
                                          <p:val>
                                            <p:strVal val="#ppt_x"/>
                                          </p:val>
                                        </p:tav>
                                        <p:tav tm="100000">
                                          <p:val>
                                            <p:strVal val="#ppt_x"/>
                                          </p:val>
                                        </p:tav>
                                      </p:tavLst>
                                    </p:anim>
                                    <p:anim calcmode="lin" valueType="num">
                                      <p:cBhvr additive="base">
                                        <p:cTn id="8" dur="500" fill="hold"/>
                                        <p:tgtEl>
                                          <p:spTgt spid="5017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0180"/>
                                        </p:tgtEl>
                                        <p:attrNameLst>
                                          <p:attrName>style.visibility</p:attrName>
                                        </p:attrNameLst>
                                      </p:cBhvr>
                                      <p:to>
                                        <p:strVal val="visible"/>
                                      </p:to>
                                    </p:set>
                                    <p:anim calcmode="lin" valueType="num">
                                      <p:cBhvr additive="base">
                                        <p:cTn id="12" dur="500" fill="hold"/>
                                        <p:tgtEl>
                                          <p:spTgt spid="50180"/>
                                        </p:tgtEl>
                                        <p:attrNameLst>
                                          <p:attrName>ppt_x</p:attrName>
                                        </p:attrNameLst>
                                      </p:cBhvr>
                                      <p:tavLst>
                                        <p:tav tm="0">
                                          <p:val>
                                            <p:strVal val="#ppt_x"/>
                                          </p:val>
                                        </p:tav>
                                        <p:tav tm="100000">
                                          <p:val>
                                            <p:strVal val="#ppt_x"/>
                                          </p:val>
                                        </p:tav>
                                      </p:tavLst>
                                    </p:anim>
                                    <p:anim calcmode="lin" valueType="num">
                                      <p:cBhvr additive="base">
                                        <p:cTn id="13" dur="500" fill="hold"/>
                                        <p:tgtEl>
                                          <p:spTgt spid="5018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179">
                                            <p:txEl>
                                              <p:pRg st="0" end="0"/>
                                            </p:txEl>
                                          </p:spTgt>
                                        </p:tgtEl>
                                        <p:attrNameLst>
                                          <p:attrName>style.visibility</p:attrName>
                                        </p:attrNameLst>
                                      </p:cBhvr>
                                      <p:to>
                                        <p:strVal val="visible"/>
                                      </p:to>
                                    </p:set>
                                    <p:anim calcmode="lin" valueType="num">
                                      <p:cBhvr additive="base">
                                        <p:cTn id="18"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01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0179">
                                            <p:txEl>
                                              <p:pRg st="1" end="1"/>
                                            </p:txEl>
                                          </p:spTgt>
                                        </p:tgtEl>
                                        <p:attrNameLst>
                                          <p:attrName>style.visibility</p:attrName>
                                        </p:attrNameLst>
                                      </p:cBhvr>
                                      <p:to>
                                        <p:strVal val="visible"/>
                                      </p:to>
                                    </p:set>
                                    <p:anim calcmode="lin" valueType="num">
                                      <p:cBhvr additive="base">
                                        <p:cTn id="24" dur="5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01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0179">
                                            <p:txEl>
                                              <p:pRg st="2" end="2"/>
                                            </p:txEl>
                                          </p:spTgt>
                                        </p:tgtEl>
                                        <p:attrNameLst>
                                          <p:attrName>style.visibility</p:attrName>
                                        </p:attrNameLst>
                                      </p:cBhvr>
                                      <p:to>
                                        <p:strVal val="visible"/>
                                      </p:to>
                                    </p:set>
                                    <p:anim calcmode="lin" valueType="num">
                                      <p:cBhvr additive="base">
                                        <p:cTn id="30" dur="500" fill="hold"/>
                                        <p:tgtEl>
                                          <p:spTgt spid="50179">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01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0179">
                                            <p:txEl>
                                              <p:pRg st="3" end="3"/>
                                            </p:txEl>
                                          </p:spTgt>
                                        </p:tgtEl>
                                        <p:attrNameLst>
                                          <p:attrName>style.visibility</p:attrName>
                                        </p:attrNameLst>
                                      </p:cBhvr>
                                      <p:to>
                                        <p:strVal val="visible"/>
                                      </p:to>
                                    </p:set>
                                    <p:anim calcmode="lin" valueType="num">
                                      <p:cBhvr additive="base">
                                        <p:cTn id="36" dur="500" fill="hold"/>
                                        <p:tgtEl>
                                          <p:spTgt spid="50179">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01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0179">
                                            <p:txEl>
                                              <p:pRg st="4" end="4"/>
                                            </p:txEl>
                                          </p:spTgt>
                                        </p:tgtEl>
                                        <p:attrNameLst>
                                          <p:attrName>style.visibility</p:attrName>
                                        </p:attrNameLst>
                                      </p:cBhvr>
                                      <p:to>
                                        <p:strVal val="visible"/>
                                      </p:to>
                                    </p:set>
                                    <p:anim calcmode="lin" valueType="num">
                                      <p:cBhvr additive="base">
                                        <p:cTn id="42" dur="500" fill="hold"/>
                                        <p:tgtEl>
                                          <p:spTgt spid="50179">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01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50181"/>
                                        </p:tgtEl>
                                        <p:attrNameLst>
                                          <p:attrName>style.visibility</p:attrName>
                                        </p:attrNameLst>
                                      </p:cBhvr>
                                      <p:to>
                                        <p:strVal val="visible"/>
                                      </p:to>
                                    </p:set>
                                    <p:anim calcmode="lin" valueType="num">
                                      <p:cBhvr additive="base">
                                        <p:cTn id="48" dur="500" fill="hold"/>
                                        <p:tgtEl>
                                          <p:spTgt spid="50181"/>
                                        </p:tgtEl>
                                        <p:attrNameLst>
                                          <p:attrName>ppt_x</p:attrName>
                                        </p:attrNameLst>
                                      </p:cBhvr>
                                      <p:tavLst>
                                        <p:tav tm="0">
                                          <p:val>
                                            <p:strVal val="#ppt_x"/>
                                          </p:val>
                                        </p:tav>
                                        <p:tav tm="100000">
                                          <p:val>
                                            <p:strVal val="#ppt_x"/>
                                          </p:val>
                                        </p:tav>
                                      </p:tavLst>
                                    </p:anim>
                                    <p:anim calcmode="lin" valueType="num">
                                      <p:cBhvr additive="base">
                                        <p:cTn id="49" dur="500" fill="hold"/>
                                        <p:tgtEl>
                                          <p:spTgt spid="501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utoUpdateAnimBg="0"/>
      <p:bldP spid="50179" grpId="0" build="p" autoUpdateAnimBg="0"/>
      <p:bldP spid="50180" grpId="0" animBg="1"/>
      <p:bldP spid="50181"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685800" y="2286000"/>
            <a:ext cx="7772400" cy="1143000"/>
          </a:xfrm>
        </p:spPr>
        <p:txBody>
          <a:bodyPr/>
          <a:lstStyle/>
          <a:p>
            <a:r>
              <a:rPr lang="en-US">
                <a:solidFill>
                  <a:srgbClr val="FFFF00"/>
                </a:solidFill>
              </a:rPr>
              <a:t>The Westernization of Japan:</a:t>
            </a:r>
          </a:p>
        </p:txBody>
      </p:sp>
      <p:sp>
        <p:nvSpPr>
          <p:cNvPr id="51203" name="Rectangle 3"/>
          <p:cNvSpPr>
            <a:spLocks noGrp="1" noChangeArrowheads="1"/>
          </p:cNvSpPr>
          <p:nvPr>
            <p:ph type="subTitle" idx="1"/>
          </p:nvPr>
        </p:nvSpPr>
        <p:spPr>
          <a:xfrm>
            <a:off x="1371600" y="3429000"/>
            <a:ext cx="6400800" cy="762000"/>
          </a:xfrm>
        </p:spPr>
        <p:txBody>
          <a:bodyPr/>
          <a:lstStyle/>
          <a:p>
            <a:r>
              <a:rPr lang="en-US" i="1">
                <a:solidFill>
                  <a:schemeClr val="bg1"/>
                </a:solidFill>
              </a:rPr>
              <a:t>The beginning of one world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dissolve">
                                      <p:cBhvr>
                                        <p:cTn id="7" dur="500"/>
                                        <p:tgtEl>
                                          <p:spTgt spid="5120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1203">
                                            <p:txEl>
                                              <p:pRg st="0" end="0"/>
                                            </p:txEl>
                                          </p:spTgt>
                                        </p:tgtEl>
                                        <p:attrNameLst>
                                          <p:attrName>style.visibility</p:attrName>
                                        </p:attrNameLst>
                                      </p:cBhvr>
                                      <p:to>
                                        <p:strVal val="visible"/>
                                      </p:to>
                                    </p:set>
                                    <p:animEffect transition="in" filter="dissolve">
                                      <p:cBhvr>
                                        <p:cTn id="11" dur="500"/>
                                        <p:tgtEl>
                                          <p:spTgt spid="512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utoUpdateAnimBg="0"/>
      <p:bldP spid="51203" grpId="0" build="p" autoUpdateAnimBg="0" advAuto="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2226" name="Picture 2" descr="commodore perry"/>
          <p:cNvPicPr>
            <a:picLocks noChangeAspect="1" noChangeArrowheads="1"/>
          </p:cNvPicPr>
          <p:nvPr/>
        </p:nvPicPr>
        <p:blipFill>
          <a:blip r:embed="rId2" cstate="print"/>
          <a:srcRect/>
          <a:stretch>
            <a:fillRect/>
          </a:stretch>
        </p:blipFill>
        <p:spPr bwMode="auto">
          <a:xfrm>
            <a:off x="6586538" y="304800"/>
            <a:ext cx="1905000" cy="2438400"/>
          </a:xfrm>
          <a:prstGeom prst="rect">
            <a:avLst/>
          </a:prstGeom>
          <a:noFill/>
        </p:spPr>
      </p:pic>
      <p:pic>
        <p:nvPicPr>
          <p:cNvPr id="52227" name="Picture 3" descr="perryinjapan"/>
          <p:cNvPicPr>
            <a:picLocks noChangeAspect="1" noChangeArrowheads="1"/>
          </p:cNvPicPr>
          <p:nvPr/>
        </p:nvPicPr>
        <p:blipFill>
          <a:blip r:embed="rId3" cstate="print"/>
          <a:srcRect/>
          <a:stretch>
            <a:fillRect/>
          </a:stretch>
        </p:blipFill>
        <p:spPr bwMode="auto">
          <a:xfrm>
            <a:off x="533400" y="304800"/>
            <a:ext cx="2895600" cy="2828925"/>
          </a:xfrm>
          <a:prstGeom prst="rect">
            <a:avLst/>
          </a:prstGeom>
          <a:noFill/>
        </p:spPr>
      </p:pic>
      <p:pic>
        <p:nvPicPr>
          <p:cNvPr id="52228" name="Picture 4" descr="Japanese depiction of Perry's ship"/>
          <p:cNvPicPr>
            <a:picLocks noChangeAspect="1" noChangeArrowheads="1"/>
          </p:cNvPicPr>
          <p:nvPr/>
        </p:nvPicPr>
        <p:blipFill>
          <a:blip r:embed="rId4" cstate="print"/>
          <a:srcRect/>
          <a:stretch>
            <a:fillRect/>
          </a:stretch>
        </p:blipFill>
        <p:spPr bwMode="auto">
          <a:xfrm>
            <a:off x="1600200" y="3048000"/>
            <a:ext cx="6858000" cy="3538538"/>
          </a:xfrm>
          <a:prstGeom prst="rect">
            <a:avLst/>
          </a:prstGeom>
          <a:noFill/>
        </p:spPr>
      </p:pic>
      <p:sp>
        <p:nvSpPr>
          <p:cNvPr id="52229" name="Rectangle 5"/>
          <p:cNvSpPr>
            <a:spLocks noGrp="1" noChangeArrowheads="1"/>
          </p:cNvSpPr>
          <p:nvPr>
            <p:ph type="title"/>
          </p:nvPr>
        </p:nvSpPr>
        <p:spPr>
          <a:xfrm>
            <a:off x="3505200" y="609600"/>
            <a:ext cx="2971800" cy="2057400"/>
          </a:xfrm>
        </p:spPr>
        <p:txBody>
          <a:bodyPr/>
          <a:lstStyle/>
          <a:p>
            <a:r>
              <a:rPr lang="en-US" sz="3200">
                <a:solidFill>
                  <a:srgbClr val="FFFF00"/>
                </a:solidFill>
              </a:rPr>
              <a:t>Commodore Perry In Japan 1854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2227"/>
                                        </p:tgtEl>
                                        <p:attrNameLst>
                                          <p:attrName>style.visibility</p:attrName>
                                        </p:attrNameLst>
                                      </p:cBhvr>
                                      <p:to>
                                        <p:strVal val="visible"/>
                                      </p:to>
                                    </p:set>
                                    <p:animEffect transition="in" filter="dissolve">
                                      <p:cBhvr>
                                        <p:cTn id="7" dur="500"/>
                                        <p:tgtEl>
                                          <p:spTgt spid="5222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2228"/>
                                        </p:tgtEl>
                                        <p:attrNameLst>
                                          <p:attrName>style.visibility</p:attrName>
                                        </p:attrNameLst>
                                      </p:cBhvr>
                                      <p:to>
                                        <p:strVal val="visible"/>
                                      </p:to>
                                    </p:set>
                                    <p:animEffect transition="in" filter="dissolve">
                                      <p:cBhvr>
                                        <p:cTn id="11" dur="500"/>
                                        <p:tgtEl>
                                          <p:spTgt spid="52228"/>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52226"/>
                                        </p:tgtEl>
                                        <p:attrNameLst>
                                          <p:attrName>style.visibility</p:attrName>
                                        </p:attrNameLst>
                                      </p:cBhvr>
                                      <p:to>
                                        <p:strVal val="visible"/>
                                      </p:to>
                                    </p:set>
                                    <p:animEffect transition="in" filter="dissolve">
                                      <p:cBhvr>
                                        <p:cTn id="15" dur="500"/>
                                        <p:tgtEl>
                                          <p:spTgt spid="52226"/>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52229"/>
                                        </p:tgtEl>
                                        <p:attrNameLst>
                                          <p:attrName>style.visibility</p:attrName>
                                        </p:attrNameLst>
                                      </p:cBhvr>
                                      <p:to>
                                        <p:strVal val="visible"/>
                                      </p:to>
                                    </p:set>
                                    <p:animEffect transition="in" filter="dissolve">
                                      <p:cBhvr>
                                        <p:cTn id="19" dur="500"/>
                                        <p:tgtEl>
                                          <p:spTgt spid="52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5105400"/>
            <a:ext cx="7772400" cy="1143000"/>
          </a:xfrm>
        </p:spPr>
        <p:txBody>
          <a:bodyPr/>
          <a:lstStyle/>
          <a:p>
            <a:r>
              <a:rPr lang="en-US">
                <a:solidFill>
                  <a:srgbClr val="FFFF00"/>
                </a:solidFill>
              </a:rPr>
              <a:t>Commodore Perry demonstrates morse code</a:t>
            </a:r>
          </a:p>
        </p:txBody>
      </p:sp>
      <p:pic>
        <p:nvPicPr>
          <p:cNvPr id="53251" name="Picture 3" descr="demonstration of morse code by Perry in Japan"/>
          <p:cNvPicPr>
            <a:picLocks noChangeAspect="1" noChangeArrowheads="1"/>
          </p:cNvPicPr>
          <p:nvPr/>
        </p:nvPicPr>
        <p:blipFill>
          <a:blip r:embed="rId2" cstate="print"/>
          <a:srcRect/>
          <a:stretch>
            <a:fillRect/>
          </a:stretch>
        </p:blipFill>
        <p:spPr bwMode="auto">
          <a:xfrm>
            <a:off x="1447800" y="381000"/>
            <a:ext cx="6172200" cy="45148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dissolve">
                                      <p:cBhvr>
                                        <p:cTn id="7" dur="500"/>
                                        <p:tgtEl>
                                          <p:spTgt spid="53251"/>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3250"/>
                                        </p:tgtEl>
                                        <p:attrNameLst>
                                          <p:attrName>style.visibility</p:attrName>
                                        </p:attrNameLst>
                                      </p:cBhvr>
                                      <p:to>
                                        <p:strVal val="visible"/>
                                      </p:to>
                                    </p:set>
                                    <p:animEffect transition="in" filter="dissolve">
                                      <p:cBhvr>
                                        <p:cTn id="11" dur="5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4274" name="Picture 2" descr="Ohsawa Lecture 1"/>
          <p:cNvPicPr>
            <a:picLocks noChangeAspect="1" noChangeArrowheads="1"/>
          </p:cNvPicPr>
          <p:nvPr/>
        </p:nvPicPr>
        <p:blipFill>
          <a:blip r:embed="rId2" cstate="print"/>
          <a:srcRect/>
          <a:stretch>
            <a:fillRect/>
          </a:stretch>
        </p:blipFill>
        <p:spPr bwMode="auto">
          <a:xfrm>
            <a:off x="4038600" y="304800"/>
            <a:ext cx="4648200" cy="5257800"/>
          </a:xfrm>
          <a:prstGeom prst="rect">
            <a:avLst/>
          </a:prstGeom>
          <a:noFill/>
        </p:spPr>
      </p:pic>
      <p:sp>
        <p:nvSpPr>
          <p:cNvPr id="54275" name="Text Box 3"/>
          <p:cNvSpPr txBox="1">
            <a:spLocks noChangeArrowheads="1"/>
          </p:cNvSpPr>
          <p:nvPr/>
        </p:nvSpPr>
        <p:spPr bwMode="auto">
          <a:xfrm>
            <a:off x="4343400" y="5715000"/>
            <a:ext cx="4095750" cy="396875"/>
          </a:xfrm>
          <a:prstGeom prst="rect">
            <a:avLst/>
          </a:prstGeom>
          <a:noFill/>
          <a:ln w="9525">
            <a:noFill/>
            <a:miter lim="800000"/>
            <a:headEnd/>
            <a:tailEnd/>
          </a:ln>
          <a:effectLst/>
        </p:spPr>
        <p:txBody>
          <a:bodyPr wrap="none">
            <a:spAutoFit/>
          </a:bodyPr>
          <a:lstStyle/>
          <a:p>
            <a:r>
              <a:rPr lang="en-US" sz="2000">
                <a:solidFill>
                  <a:srgbClr val="FFFF00"/>
                </a:solidFill>
              </a:rPr>
              <a:t>George Ohsawa in California in 1960s</a:t>
            </a:r>
          </a:p>
        </p:txBody>
      </p:sp>
      <p:sp>
        <p:nvSpPr>
          <p:cNvPr id="54276" name="Rectangle 4"/>
          <p:cNvSpPr>
            <a:spLocks noGrp="1" noChangeArrowheads="1"/>
          </p:cNvSpPr>
          <p:nvPr>
            <p:ph type="title" idx="4294967295"/>
          </p:nvPr>
        </p:nvSpPr>
        <p:spPr>
          <a:xfrm>
            <a:off x="685800" y="609600"/>
            <a:ext cx="2971800" cy="4724400"/>
          </a:xfrm>
        </p:spPr>
        <p:txBody>
          <a:bodyPr/>
          <a:lstStyle/>
          <a:p>
            <a:r>
              <a:rPr lang="en-US" sz="3200">
                <a:solidFill>
                  <a:srgbClr val="FFFF00"/>
                </a:solidFill>
              </a:rPr>
              <a:t>George Ohsawa: free spirited thinker, inventor, exporter of oriental ideas and unifier of East and West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dissolve">
                                      <p:cBhvr>
                                        <p:cTn id="7" dur="500"/>
                                        <p:tgtEl>
                                          <p:spTgt spid="54276"/>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4274"/>
                                        </p:tgtEl>
                                        <p:attrNameLst>
                                          <p:attrName>style.visibility</p:attrName>
                                        </p:attrNameLst>
                                      </p:cBhvr>
                                      <p:to>
                                        <p:strVal val="visible"/>
                                      </p:to>
                                    </p:set>
                                    <p:animEffect transition="in" filter="dissolve">
                                      <p:cBhvr>
                                        <p:cTn id="11" dur="500"/>
                                        <p:tgtEl>
                                          <p:spTgt spid="54274"/>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54275"/>
                                        </p:tgtEl>
                                        <p:attrNameLst>
                                          <p:attrName>style.visibility</p:attrName>
                                        </p:attrNameLst>
                                      </p:cBhvr>
                                      <p:to>
                                        <p:strVal val="visible"/>
                                      </p:to>
                                    </p:set>
                                    <p:animEffect transition="in" filter="dissolve">
                                      <p:cBhvr>
                                        <p:cTn id="15" dur="500"/>
                                        <p:tgtEl>
                                          <p:spTgt spid="54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utoUpdateAnimBg="0"/>
      <p:bldP spid="54276"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solidFill>
                  <a:srgbClr val="FFFF00"/>
                </a:solidFill>
              </a:rPr>
              <a:t>George Ohsawa (pen name)</a:t>
            </a:r>
          </a:p>
        </p:txBody>
      </p:sp>
      <p:sp>
        <p:nvSpPr>
          <p:cNvPr id="55299" name="Rectangle 3"/>
          <p:cNvSpPr>
            <a:spLocks noGrp="1" noChangeArrowheads="1"/>
          </p:cNvSpPr>
          <p:nvPr>
            <p:ph type="body" idx="1"/>
          </p:nvPr>
        </p:nvSpPr>
        <p:spPr>
          <a:xfrm>
            <a:off x="685800" y="1752600"/>
            <a:ext cx="7772400" cy="4114800"/>
          </a:xfrm>
        </p:spPr>
        <p:txBody>
          <a:bodyPr/>
          <a:lstStyle/>
          <a:p>
            <a:pPr>
              <a:lnSpc>
                <a:spcPct val="90000"/>
              </a:lnSpc>
            </a:pPr>
            <a:r>
              <a:rPr lang="en-US" sz="2400" dirty="0">
                <a:solidFill>
                  <a:schemeClr val="bg1"/>
                </a:solidFill>
              </a:rPr>
              <a:t>Born 1893 – died 1966 </a:t>
            </a:r>
            <a:r>
              <a:rPr lang="en-US" sz="2400" dirty="0" err="1">
                <a:solidFill>
                  <a:schemeClr val="bg1"/>
                </a:solidFill>
              </a:rPr>
              <a:t>Nyoiti</a:t>
            </a:r>
            <a:r>
              <a:rPr lang="en-US" sz="2400" dirty="0">
                <a:solidFill>
                  <a:schemeClr val="bg1"/>
                </a:solidFill>
              </a:rPr>
              <a:t> </a:t>
            </a:r>
            <a:r>
              <a:rPr lang="en-US" sz="2400" dirty="0" err="1">
                <a:solidFill>
                  <a:schemeClr val="bg1"/>
                </a:solidFill>
              </a:rPr>
              <a:t>Sakurazawa</a:t>
            </a:r>
            <a:endParaRPr lang="en-US" sz="2400" dirty="0">
              <a:solidFill>
                <a:schemeClr val="bg1"/>
              </a:solidFill>
            </a:endParaRPr>
          </a:p>
          <a:p>
            <a:pPr>
              <a:lnSpc>
                <a:spcPct val="90000"/>
              </a:lnSpc>
            </a:pPr>
            <a:r>
              <a:rPr lang="en-US" sz="2400" dirty="0">
                <a:solidFill>
                  <a:schemeClr val="bg1"/>
                </a:solidFill>
              </a:rPr>
              <a:t>Published over 300 books in Japanese, French and English all relating to macrobiotics and introducing the philosophy of the far east</a:t>
            </a:r>
          </a:p>
          <a:p>
            <a:pPr>
              <a:lnSpc>
                <a:spcPct val="90000"/>
              </a:lnSpc>
            </a:pPr>
            <a:r>
              <a:rPr lang="en-US" sz="2400" dirty="0">
                <a:solidFill>
                  <a:schemeClr val="bg1"/>
                </a:solidFill>
              </a:rPr>
              <a:t>Discovered “macrobiotics” and the power of food when he contracted tuberculosis</a:t>
            </a:r>
          </a:p>
          <a:p>
            <a:pPr>
              <a:lnSpc>
                <a:spcPct val="90000"/>
              </a:lnSpc>
            </a:pPr>
            <a:r>
              <a:rPr lang="en-US" sz="2400" dirty="0" smtClean="0">
                <a:solidFill>
                  <a:schemeClr val="bg1"/>
                </a:solidFill>
              </a:rPr>
              <a:t>Followed Dr</a:t>
            </a:r>
            <a:r>
              <a:rPr lang="en-US" sz="2400" dirty="0">
                <a:solidFill>
                  <a:schemeClr val="bg1"/>
                </a:solidFill>
              </a:rPr>
              <a:t>. </a:t>
            </a:r>
            <a:r>
              <a:rPr lang="en-US" sz="2400" dirty="0" err="1">
                <a:solidFill>
                  <a:schemeClr val="bg1"/>
                </a:solidFill>
              </a:rPr>
              <a:t>Sagen</a:t>
            </a:r>
            <a:r>
              <a:rPr lang="en-US" sz="2400" dirty="0">
                <a:solidFill>
                  <a:schemeClr val="bg1"/>
                </a:solidFill>
              </a:rPr>
              <a:t> Ishizuka ( a/k/a Dr. </a:t>
            </a:r>
            <a:r>
              <a:rPr lang="en-US" sz="2400" dirty="0" err="1">
                <a:solidFill>
                  <a:schemeClr val="bg1"/>
                </a:solidFill>
              </a:rPr>
              <a:t>Daikon</a:t>
            </a:r>
            <a:r>
              <a:rPr lang="en-US" sz="2400" dirty="0">
                <a:solidFill>
                  <a:schemeClr val="bg1"/>
                </a:solidFill>
              </a:rPr>
              <a:t> or Dr. </a:t>
            </a:r>
            <a:r>
              <a:rPr lang="en-US" sz="2400" dirty="0" err="1">
                <a:solidFill>
                  <a:schemeClr val="bg1"/>
                </a:solidFill>
              </a:rPr>
              <a:t>Miso</a:t>
            </a:r>
            <a:r>
              <a:rPr lang="en-US" sz="2400" dirty="0">
                <a:solidFill>
                  <a:schemeClr val="bg1"/>
                </a:solidFill>
              </a:rPr>
              <a:t> Soup) </a:t>
            </a:r>
            <a:r>
              <a:rPr lang="en-US" sz="2400" dirty="0" smtClean="0">
                <a:solidFill>
                  <a:schemeClr val="bg1"/>
                </a:solidFill>
              </a:rPr>
              <a:t>teachings that suggested a </a:t>
            </a:r>
            <a:r>
              <a:rPr lang="en-US" sz="2400" dirty="0">
                <a:solidFill>
                  <a:schemeClr val="bg1"/>
                </a:solidFill>
              </a:rPr>
              <a:t>return to traditional foods of Japan as a remedy for most health issues.  </a:t>
            </a:r>
            <a:r>
              <a:rPr lang="en-US" sz="2400" dirty="0" smtClean="0">
                <a:solidFill>
                  <a:schemeClr val="bg1"/>
                </a:solidFill>
              </a:rPr>
              <a:t>Ishizuka created </a:t>
            </a:r>
            <a:r>
              <a:rPr lang="en-US" sz="2400" dirty="0">
                <a:solidFill>
                  <a:schemeClr val="bg1"/>
                </a:solidFill>
              </a:rPr>
              <a:t>the “Cure by Food Society” of which </a:t>
            </a:r>
            <a:r>
              <a:rPr lang="en-US" sz="2400" dirty="0" err="1" smtClean="0">
                <a:solidFill>
                  <a:schemeClr val="bg1"/>
                </a:solidFill>
              </a:rPr>
              <a:t>Ohsawa</a:t>
            </a:r>
            <a:r>
              <a:rPr lang="en-US" sz="2400" dirty="0" smtClean="0">
                <a:solidFill>
                  <a:schemeClr val="bg1"/>
                </a:solidFill>
              </a:rPr>
              <a:t> </a:t>
            </a:r>
            <a:r>
              <a:rPr lang="en-US" sz="2400" dirty="0">
                <a:solidFill>
                  <a:schemeClr val="bg1"/>
                </a:solidFill>
              </a:rPr>
              <a:t>later became president.</a:t>
            </a:r>
          </a:p>
        </p:txBody>
      </p:sp>
      <p:sp>
        <p:nvSpPr>
          <p:cNvPr id="55300" name="Line 4"/>
          <p:cNvSpPr>
            <a:spLocks noChangeShapeType="1"/>
          </p:cNvSpPr>
          <p:nvPr/>
        </p:nvSpPr>
        <p:spPr bwMode="auto">
          <a:xfrm>
            <a:off x="838200" y="1676400"/>
            <a:ext cx="7391400" cy="0"/>
          </a:xfrm>
          <a:prstGeom prst="line">
            <a:avLst/>
          </a:prstGeom>
          <a:noFill/>
          <a:ln w="381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additive="base">
                                        <p:cTn id="7" dur="500" fill="hold"/>
                                        <p:tgtEl>
                                          <p:spTgt spid="55298"/>
                                        </p:tgtEl>
                                        <p:attrNameLst>
                                          <p:attrName>ppt_x</p:attrName>
                                        </p:attrNameLst>
                                      </p:cBhvr>
                                      <p:tavLst>
                                        <p:tav tm="0">
                                          <p:val>
                                            <p:strVal val="#ppt_x"/>
                                          </p:val>
                                        </p:tav>
                                        <p:tav tm="100000">
                                          <p:val>
                                            <p:strVal val="#ppt_x"/>
                                          </p:val>
                                        </p:tav>
                                      </p:tavLst>
                                    </p:anim>
                                    <p:anim calcmode="lin" valueType="num">
                                      <p:cBhvr additive="base">
                                        <p:cTn id="8" dur="500" fill="hold"/>
                                        <p:tgtEl>
                                          <p:spTgt spid="5529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5300"/>
                                        </p:tgtEl>
                                        <p:attrNameLst>
                                          <p:attrName>style.visibility</p:attrName>
                                        </p:attrNameLst>
                                      </p:cBhvr>
                                      <p:to>
                                        <p:strVal val="visible"/>
                                      </p:to>
                                    </p:set>
                                    <p:anim calcmode="lin" valueType="num">
                                      <p:cBhvr additive="base">
                                        <p:cTn id="12" dur="500" fill="hold"/>
                                        <p:tgtEl>
                                          <p:spTgt spid="55300"/>
                                        </p:tgtEl>
                                        <p:attrNameLst>
                                          <p:attrName>ppt_x</p:attrName>
                                        </p:attrNameLst>
                                      </p:cBhvr>
                                      <p:tavLst>
                                        <p:tav tm="0">
                                          <p:val>
                                            <p:strVal val="#ppt_x"/>
                                          </p:val>
                                        </p:tav>
                                        <p:tav tm="100000">
                                          <p:val>
                                            <p:strVal val="#ppt_x"/>
                                          </p:val>
                                        </p:tav>
                                      </p:tavLst>
                                    </p:anim>
                                    <p:anim calcmode="lin" valueType="num">
                                      <p:cBhvr additive="base">
                                        <p:cTn id="13" dur="500" fill="hold"/>
                                        <p:tgtEl>
                                          <p:spTgt spid="5530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5299">
                                            <p:txEl>
                                              <p:pRg st="0" end="0"/>
                                            </p:txEl>
                                          </p:spTgt>
                                        </p:tgtEl>
                                        <p:attrNameLst>
                                          <p:attrName>style.visibility</p:attrName>
                                        </p:attrNameLst>
                                      </p:cBhvr>
                                      <p:to>
                                        <p:strVal val="visible"/>
                                      </p:to>
                                    </p:set>
                                    <p:anim calcmode="lin" valueType="num">
                                      <p:cBhvr additive="base">
                                        <p:cTn id="18" dur="5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52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5299">
                                            <p:txEl>
                                              <p:pRg st="1" end="1"/>
                                            </p:txEl>
                                          </p:spTgt>
                                        </p:tgtEl>
                                        <p:attrNameLst>
                                          <p:attrName>style.visibility</p:attrName>
                                        </p:attrNameLst>
                                      </p:cBhvr>
                                      <p:to>
                                        <p:strVal val="visible"/>
                                      </p:to>
                                    </p:set>
                                    <p:anim calcmode="lin" valueType="num">
                                      <p:cBhvr additive="base">
                                        <p:cTn id="24" dur="5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52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5299">
                                            <p:txEl>
                                              <p:pRg st="2" end="2"/>
                                            </p:txEl>
                                          </p:spTgt>
                                        </p:tgtEl>
                                        <p:attrNameLst>
                                          <p:attrName>style.visibility</p:attrName>
                                        </p:attrNameLst>
                                      </p:cBhvr>
                                      <p:to>
                                        <p:strVal val="visible"/>
                                      </p:to>
                                    </p:set>
                                    <p:anim calcmode="lin" valueType="num">
                                      <p:cBhvr additive="base">
                                        <p:cTn id="30"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52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5299">
                                            <p:txEl>
                                              <p:pRg st="3" end="3"/>
                                            </p:txEl>
                                          </p:spTgt>
                                        </p:tgtEl>
                                        <p:attrNameLst>
                                          <p:attrName>style.visibility</p:attrName>
                                        </p:attrNameLst>
                                      </p:cBhvr>
                                      <p:to>
                                        <p:strVal val="visible"/>
                                      </p:to>
                                    </p:set>
                                    <p:anim calcmode="lin" valueType="num">
                                      <p:cBhvr additive="base">
                                        <p:cTn id="36" dur="500" fill="hold"/>
                                        <p:tgtEl>
                                          <p:spTgt spid="55299">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52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autoUpdateAnimBg="0"/>
      <p:bldP spid="55299" grpId="0" build="p" autoUpdateAnimBg="0"/>
      <p:bldP spid="55300"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solidFill>
                  <a:srgbClr val="FFFF00"/>
                </a:solidFill>
              </a:rPr>
              <a:t>More on George Ohsawa</a:t>
            </a:r>
          </a:p>
        </p:txBody>
      </p:sp>
      <p:sp>
        <p:nvSpPr>
          <p:cNvPr id="56323" name="Rectangle 3"/>
          <p:cNvSpPr>
            <a:spLocks noGrp="1" noChangeArrowheads="1"/>
          </p:cNvSpPr>
          <p:nvPr>
            <p:ph type="body" idx="1"/>
          </p:nvPr>
        </p:nvSpPr>
        <p:spPr/>
        <p:txBody>
          <a:bodyPr/>
          <a:lstStyle/>
          <a:p>
            <a:pPr>
              <a:lnSpc>
                <a:spcPct val="90000"/>
              </a:lnSpc>
            </a:pPr>
            <a:r>
              <a:rPr lang="en-US">
                <a:solidFill>
                  <a:schemeClr val="bg1"/>
                </a:solidFill>
              </a:rPr>
              <a:t>Being direct witness to the Westernization of Japan (Meiji Restoration Era – Post Commodore Perry’s Gunboat Diplomacy) and the adoption of western foods and medicine and their detrimental effects, Ohsawa, adopted his teacher’s, Dr. Ishizuka, position and encouraged a return to the traditional philosophies and practices of Japan.</a:t>
            </a:r>
          </a:p>
        </p:txBody>
      </p:sp>
      <p:sp>
        <p:nvSpPr>
          <p:cNvPr id="56324" name="Line 4"/>
          <p:cNvSpPr>
            <a:spLocks noChangeShapeType="1"/>
          </p:cNvSpPr>
          <p:nvPr/>
        </p:nvSpPr>
        <p:spPr bwMode="auto">
          <a:xfrm>
            <a:off x="838200" y="1676400"/>
            <a:ext cx="7391400" cy="0"/>
          </a:xfrm>
          <a:prstGeom prst="line">
            <a:avLst/>
          </a:prstGeom>
          <a:noFill/>
          <a:ln w="381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additive="base">
                                        <p:cTn id="7" dur="500" fill="hold"/>
                                        <p:tgtEl>
                                          <p:spTgt spid="56322"/>
                                        </p:tgtEl>
                                        <p:attrNameLst>
                                          <p:attrName>ppt_x</p:attrName>
                                        </p:attrNameLst>
                                      </p:cBhvr>
                                      <p:tavLst>
                                        <p:tav tm="0">
                                          <p:val>
                                            <p:strVal val="#ppt_x"/>
                                          </p:val>
                                        </p:tav>
                                        <p:tav tm="100000">
                                          <p:val>
                                            <p:strVal val="#ppt_x"/>
                                          </p:val>
                                        </p:tav>
                                      </p:tavLst>
                                    </p:anim>
                                    <p:anim calcmode="lin" valueType="num">
                                      <p:cBhvr additive="base">
                                        <p:cTn id="8" dur="500" fill="hold"/>
                                        <p:tgtEl>
                                          <p:spTgt spid="5632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6324"/>
                                        </p:tgtEl>
                                        <p:attrNameLst>
                                          <p:attrName>style.visibility</p:attrName>
                                        </p:attrNameLst>
                                      </p:cBhvr>
                                      <p:to>
                                        <p:strVal val="visible"/>
                                      </p:to>
                                    </p:set>
                                    <p:anim calcmode="lin" valueType="num">
                                      <p:cBhvr additive="base">
                                        <p:cTn id="12" dur="500" fill="hold"/>
                                        <p:tgtEl>
                                          <p:spTgt spid="56324"/>
                                        </p:tgtEl>
                                        <p:attrNameLst>
                                          <p:attrName>ppt_x</p:attrName>
                                        </p:attrNameLst>
                                      </p:cBhvr>
                                      <p:tavLst>
                                        <p:tav tm="0">
                                          <p:val>
                                            <p:strVal val="#ppt_x"/>
                                          </p:val>
                                        </p:tav>
                                        <p:tav tm="100000">
                                          <p:val>
                                            <p:strVal val="#ppt_x"/>
                                          </p:val>
                                        </p:tav>
                                      </p:tavLst>
                                    </p:anim>
                                    <p:anim calcmode="lin" valueType="num">
                                      <p:cBhvr additive="base">
                                        <p:cTn id="13" dur="500" fill="hold"/>
                                        <p:tgtEl>
                                          <p:spTgt spid="5632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6323">
                                            <p:txEl>
                                              <p:pRg st="0" end="0"/>
                                            </p:txEl>
                                          </p:spTgt>
                                        </p:tgtEl>
                                        <p:attrNameLst>
                                          <p:attrName>style.visibility</p:attrName>
                                        </p:attrNameLst>
                                      </p:cBhvr>
                                      <p:to>
                                        <p:strVal val="visible"/>
                                      </p:to>
                                    </p:set>
                                    <p:anim calcmode="lin" valueType="num">
                                      <p:cBhvr additive="base">
                                        <p:cTn id="18"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utoUpdateAnimBg="0"/>
      <p:bldP spid="56323" grpId="0" build="p" autoUpdateAnimBg="0"/>
      <p:bldP spid="56324"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solidFill>
                  <a:srgbClr val="FFFF00"/>
                </a:solidFill>
              </a:rPr>
              <a:t>More Ohsawa</a:t>
            </a:r>
          </a:p>
        </p:txBody>
      </p:sp>
      <p:sp>
        <p:nvSpPr>
          <p:cNvPr id="57347" name="Rectangle 3"/>
          <p:cNvSpPr>
            <a:spLocks noGrp="1" noChangeArrowheads="1"/>
          </p:cNvSpPr>
          <p:nvPr>
            <p:ph type="body" idx="1"/>
          </p:nvPr>
        </p:nvSpPr>
        <p:spPr/>
        <p:txBody>
          <a:bodyPr/>
          <a:lstStyle/>
          <a:p>
            <a:r>
              <a:rPr lang="en-US">
                <a:solidFill>
                  <a:schemeClr val="bg1"/>
                </a:solidFill>
              </a:rPr>
              <a:t>Promoted the notion that world peace could only be established through the marriage of East and West where the technical and analytical advances of the west (yang approach to life) would be guided by the aesthetic and more contemplated orientation of the east (yin approach to life). </a:t>
            </a:r>
          </a:p>
        </p:txBody>
      </p:sp>
      <p:sp>
        <p:nvSpPr>
          <p:cNvPr id="57348" name="Line 4"/>
          <p:cNvSpPr>
            <a:spLocks noChangeShapeType="1"/>
          </p:cNvSpPr>
          <p:nvPr/>
        </p:nvSpPr>
        <p:spPr bwMode="auto">
          <a:xfrm>
            <a:off x="838200" y="1676400"/>
            <a:ext cx="7391400" cy="0"/>
          </a:xfrm>
          <a:prstGeom prst="line">
            <a:avLst/>
          </a:prstGeom>
          <a:noFill/>
          <a:ln w="381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additive="base">
                                        <p:cTn id="7" dur="500" fill="hold"/>
                                        <p:tgtEl>
                                          <p:spTgt spid="57346"/>
                                        </p:tgtEl>
                                        <p:attrNameLst>
                                          <p:attrName>ppt_x</p:attrName>
                                        </p:attrNameLst>
                                      </p:cBhvr>
                                      <p:tavLst>
                                        <p:tav tm="0">
                                          <p:val>
                                            <p:strVal val="#ppt_x"/>
                                          </p:val>
                                        </p:tav>
                                        <p:tav tm="100000">
                                          <p:val>
                                            <p:strVal val="#ppt_x"/>
                                          </p:val>
                                        </p:tav>
                                      </p:tavLst>
                                    </p:anim>
                                    <p:anim calcmode="lin" valueType="num">
                                      <p:cBhvr additive="base">
                                        <p:cTn id="8" dur="500" fill="hold"/>
                                        <p:tgtEl>
                                          <p:spTgt spid="5734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7348"/>
                                        </p:tgtEl>
                                        <p:attrNameLst>
                                          <p:attrName>style.visibility</p:attrName>
                                        </p:attrNameLst>
                                      </p:cBhvr>
                                      <p:to>
                                        <p:strVal val="visible"/>
                                      </p:to>
                                    </p:set>
                                    <p:anim calcmode="lin" valueType="num">
                                      <p:cBhvr additive="base">
                                        <p:cTn id="12" dur="500" fill="hold"/>
                                        <p:tgtEl>
                                          <p:spTgt spid="57348"/>
                                        </p:tgtEl>
                                        <p:attrNameLst>
                                          <p:attrName>ppt_x</p:attrName>
                                        </p:attrNameLst>
                                      </p:cBhvr>
                                      <p:tavLst>
                                        <p:tav tm="0">
                                          <p:val>
                                            <p:strVal val="#ppt_x"/>
                                          </p:val>
                                        </p:tav>
                                        <p:tav tm="100000">
                                          <p:val>
                                            <p:strVal val="#ppt_x"/>
                                          </p:val>
                                        </p:tav>
                                      </p:tavLst>
                                    </p:anim>
                                    <p:anim calcmode="lin" valueType="num">
                                      <p:cBhvr additive="base">
                                        <p:cTn id="13" dur="500" fill="hold"/>
                                        <p:tgtEl>
                                          <p:spTgt spid="5734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7347">
                                            <p:txEl>
                                              <p:pRg st="0" end="0"/>
                                            </p:txEl>
                                          </p:spTgt>
                                        </p:tgtEl>
                                        <p:attrNameLst>
                                          <p:attrName>style.visibility</p:attrName>
                                        </p:attrNameLst>
                                      </p:cBhvr>
                                      <p:to>
                                        <p:strVal val="visible"/>
                                      </p:to>
                                    </p:set>
                                    <p:anim calcmode="lin" valueType="num">
                                      <p:cBhvr additive="base">
                                        <p:cTn id="18"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utoUpdateAnimBg="0"/>
      <p:bldP spid="57347" grpId="0" build="p" autoUpdateAnimBg="0"/>
      <p:bldP spid="5734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2133600" y="4876800"/>
            <a:ext cx="4746625" cy="396875"/>
          </a:xfrm>
          <a:prstGeom prst="rect">
            <a:avLst/>
          </a:prstGeom>
          <a:noFill/>
          <a:ln w="9525">
            <a:noFill/>
            <a:miter lim="800000"/>
            <a:headEnd/>
            <a:tailEnd/>
          </a:ln>
          <a:effectLst/>
        </p:spPr>
        <p:txBody>
          <a:bodyPr wrap="none">
            <a:spAutoFit/>
          </a:bodyPr>
          <a:lstStyle/>
          <a:p>
            <a:r>
              <a:rPr lang="en-US" sz="2000" i="1">
                <a:solidFill>
                  <a:schemeClr val="bg1"/>
                </a:solidFill>
              </a:rPr>
              <a:t>George Ohsawa – 1960 “Zen Macrobiotics”</a:t>
            </a:r>
          </a:p>
        </p:txBody>
      </p:sp>
      <p:pic>
        <p:nvPicPr>
          <p:cNvPr id="58371" name="Picture 3" descr="Zen Macro (WhatMB-cropped)"/>
          <p:cNvPicPr>
            <a:picLocks noChangeAspect="1" noChangeArrowheads="1"/>
          </p:cNvPicPr>
          <p:nvPr/>
        </p:nvPicPr>
        <p:blipFill>
          <a:blip r:embed="rId2" cstate="print"/>
          <a:srcRect/>
          <a:stretch>
            <a:fillRect/>
          </a:stretch>
        </p:blipFill>
        <p:spPr bwMode="auto">
          <a:xfrm>
            <a:off x="381000" y="457200"/>
            <a:ext cx="8458200" cy="4379913"/>
          </a:xfrm>
          <a:prstGeom prst="rect">
            <a:avLst/>
          </a:prstGeom>
          <a:noFill/>
        </p:spPr>
      </p:pic>
      <p:sp>
        <p:nvSpPr>
          <p:cNvPr id="58372" name="Text Box 4"/>
          <p:cNvSpPr txBox="1">
            <a:spLocks noChangeArrowheads="1"/>
          </p:cNvSpPr>
          <p:nvPr/>
        </p:nvSpPr>
        <p:spPr bwMode="auto">
          <a:xfrm>
            <a:off x="609600" y="5410200"/>
            <a:ext cx="7543800" cy="1066800"/>
          </a:xfrm>
          <a:prstGeom prst="rect">
            <a:avLst/>
          </a:prstGeom>
          <a:noFill/>
          <a:ln w="9525">
            <a:noFill/>
            <a:miter lim="800000"/>
            <a:headEnd/>
            <a:tailEnd/>
          </a:ln>
          <a:effectLst/>
        </p:spPr>
        <p:txBody>
          <a:bodyPr>
            <a:spAutoFit/>
          </a:bodyPr>
          <a:lstStyle/>
          <a:p>
            <a:pPr algn="ctr"/>
            <a:r>
              <a:rPr lang="en-US" sz="3200">
                <a:solidFill>
                  <a:srgbClr val="FFFF00"/>
                </a:solidFill>
              </a:rPr>
              <a:t>Ohsawa’s intellectual and wordy description of macrobiotics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dissolve">
                                      <p:cBhvr>
                                        <p:cTn id="7" dur="500"/>
                                        <p:tgtEl>
                                          <p:spTgt spid="58371"/>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8370"/>
                                        </p:tgtEl>
                                        <p:attrNameLst>
                                          <p:attrName>style.visibility</p:attrName>
                                        </p:attrNameLst>
                                      </p:cBhvr>
                                      <p:to>
                                        <p:strVal val="visible"/>
                                      </p:to>
                                    </p:set>
                                    <p:animEffect transition="in" filter="dissolve">
                                      <p:cBhvr>
                                        <p:cTn id="11" dur="500"/>
                                        <p:tgtEl>
                                          <p:spTgt spid="58370"/>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58372"/>
                                        </p:tgtEl>
                                        <p:attrNameLst>
                                          <p:attrName>style.visibility</p:attrName>
                                        </p:attrNameLst>
                                      </p:cBhvr>
                                      <p:to>
                                        <p:strVal val="visible"/>
                                      </p:to>
                                    </p:set>
                                    <p:animEffect transition="in" filter="dissolve">
                                      <p:cBhvr>
                                        <p:cTn id="15"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utoUpdateAnimBg="0"/>
      <p:bldP spid="58372"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09600" y="457200"/>
            <a:ext cx="7772400" cy="1143000"/>
          </a:xfrm>
        </p:spPr>
        <p:txBody>
          <a:bodyPr/>
          <a:lstStyle/>
          <a:p>
            <a:r>
              <a:rPr lang="en-US" sz="4000">
                <a:solidFill>
                  <a:srgbClr val="FFFF00"/>
                </a:solidFill>
              </a:rPr>
              <a:t>Ohsawa’s 7 Indications Of Health</a:t>
            </a:r>
          </a:p>
        </p:txBody>
      </p:sp>
      <p:sp>
        <p:nvSpPr>
          <p:cNvPr id="59395" name="Rectangle 3"/>
          <p:cNvSpPr>
            <a:spLocks noGrp="1" noChangeArrowheads="1"/>
          </p:cNvSpPr>
          <p:nvPr>
            <p:ph type="body" sz="half" idx="1"/>
          </p:nvPr>
        </p:nvSpPr>
        <p:spPr>
          <a:xfrm>
            <a:off x="1905000" y="1524000"/>
            <a:ext cx="5715000" cy="4343400"/>
          </a:xfrm>
        </p:spPr>
        <p:txBody>
          <a:bodyPr/>
          <a:lstStyle/>
          <a:p>
            <a:pPr marL="533400" indent="-533400" algn="ctr">
              <a:lnSpc>
                <a:spcPct val="90000"/>
              </a:lnSpc>
              <a:buFontTx/>
              <a:buNone/>
            </a:pPr>
            <a:r>
              <a:rPr lang="en-US" sz="2400" i="1">
                <a:solidFill>
                  <a:schemeClr val="bg1"/>
                </a:solidFill>
              </a:rPr>
              <a:t>----------Physical-(15pts Total)----------</a:t>
            </a:r>
          </a:p>
          <a:p>
            <a:pPr marL="533400" indent="-533400">
              <a:lnSpc>
                <a:spcPct val="90000"/>
              </a:lnSpc>
              <a:buFontTx/>
              <a:buAutoNum type="arabicPeriod"/>
            </a:pPr>
            <a:r>
              <a:rPr lang="en-US" sz="2400">
                <a:solidFill>
                  <a:schemeClr val="bg1"/>
                </a:solidFill>
              </a:rPr>
              <a:t>Good Appetite </a:t>
            </a:r>
            <a:r>
              <a:rPr lang="en-US" sz="2400" i="1">
                <a:solidFill>
                  <a:schemeClr val="bg1"/>
                </a:solidFill>
              </a:rPr>
              <a:t>(5pts)</a:t>
            </a:r>
          </a:p>
          <a:p>
            <a:pPr marL="533400" indent="-533400">
              <a:lnSpc>
                <a:spcPct val="90000"/>
              </a:lnSpc>
              <a:buFontTx/>
              <a:buAutoNum type="arabicPeriod"/>
            </a:pPr>
            <a:r>
              <a:rPr lang="en-US" sz="2400">
                <a:solidFill>
                  <a:schemeClr val="bg1"/>
                </a:solidFill>
              </a:rPr>
              <a:t>No Fatigue </a:t>
            </a:r>
            <a:r>
              <a:rPr lang="en-US" sz="2400" i="1">
                <a:solidFill>
                  <a:schemeClr val="bg1"/>
                </a:solidFill>
              </a:rPr>
              <a:t>(5pts)</a:t>
            </a:r>
            <a:endParaRPr lang="en-US" sz="2400">
              <a:solidFill>
                <a:schemeClr val="bg1"/>
              </a:solidFill>
            </a:endParaRPr>
          </a:p>
          <a:p>
            <a:pPr marL="533400" indent="-533400">
              <a:lnSpc>
                <a:spcPct val="90000"/>
              </a:lnSpc>
              <a:buFontTx/>
              <a:buAutoNum type="arabicPeriod"/>
            </a:pPr>
            <a:r>
              <a:rPr lang="en-US" sz="2400">
                <a:solidFill>
                  <a:schemeClr val="bg1"/>
                </a:solidFill>
              </a:rPr>
              <a:t>Good Sleep </a:t>
            </a:r>
            <a:r>
              <a:rPr lang="en-US" sz="2400" i="1">
                <a:solidFill>
                  <a:schemeClr val="bg1"/>
                </a:solidFill>
              </a:rPr>
              <a:t>(5pts)</a:t>
            </a:r>
            <a:endParaRPr lang="en-US" sz="2400">
              <a:solidFill>
                <a:schemeClr val="bg1"/>
              </a:solidFill>
            </a:endParaRPr>
          </a:p>
          <a:p>
            <a:pPr marL="533400" indent="-533400" algn="ctr">
              <a:lnSpc>
                <a:spcPct val="90000"/>
              </a:lnSpc>
              <a:buFontTx/>
              <a:buNone/>
            </a:pPr>
            <a:r>
              <a:rPr lang="en-US" sz="2400" i="1">
                <a:solidFill>
                  <a:schemeClr val="bg1"/>
                </a:solidFill>
              </a:rPr>
              <a:t>-----------Mental-(30pts Total)----------</a:t>
            </a:r>
          </a:p>
          <a:p>
            <a:pPr marL="533400" indent="-533400">
              <a:lnSpc>
                <a:spcPct val="90000"/>
              </a:lnSpc>
              <a:buFontTx/>
              <a:buAutoNum type="arabicPeriod" startAt="4"/>
            </a:pPr>
            <a:r>
              <a:rPr lang="en-US" sz="2400">
                <a:solidFill>
                  <a:schemeClr val="bg1"/>
                </a:solidFill>
              </a:rPr>
              <a:t>Good Memory </a:t>
            </a:r>
            <a:r>
              <a:rPr lang="en-US" sz="2400" i="1">
                <a:solidFill>
                  <a:schemeClr val="bg1"/>
                </a:solidFill>
              </a:rPr>
              <a:t>(10pts)</a:t>
            </a:r>
          </a:p>
          <a:p>
            <a:pPr marL="533400" indent="-533400">
              <a:lnSpc>
                <a:spcPct val="90000"/>
              </a:lnSpc>
              <a:buFontTx/>
              <a:buAutoNum type="arabicPeriod" startAt="4"/>
            </a:pPr>
            <a:r>
              <a:rPr lang="en-US" sz="2400">
                <a:solidFill>
                  <a:schemeClr val="bg1"/>
                </a:solidFill>
              </a:rPr>
              <a:t>Quick in Thought and Decisions </a:t>
            </a:r>
            <a:r>
              <a:rPr lang="en-US" sz="2400" i="1">
                <a:solidFill>
                  <a:schemeClr val="bg1"/>
                </a:solidFill>
              </a:rPr>
              <a:t>(10pts)</a:t>
            </a:r>
            <a:endParaRPr lang="en-US" sz="2400">
              <a:solidFill>
                <a:schemeClr val="bg1"/>
              </a:solidFill>
            </a:endParaRPr>
          </a:p>
          <a:p>
            <a:pPr marL="533400" indent="-533400">
              <a:lnSpc>
                <a:spcPct val="90000"/>
              </a:lnSpc>
              <a:buFontTx/>
              <a:buAutoNum type="arabicPeriod" startAt="4"/>
            </a:pPr>
            <a:r>
              <a:rPr lang="en-US" sz="2400">
                <a:solidFill>
                  <a:schemeClr val="bg1"/>
                </a:solidFill>
              </a:rPr>
              <a:t>Good Humor </a:t>
            </a:r>
            <a:r>
              <a:rPr lang="en-US" sz="2400" i="1">
                <a:solidFill>
                  <a:schemeClr val="bg1"/>
                </a:solidFill>
              </a:rPr>
              <a:t>(10pts)</a:t>
            </a:r>
            <a:endParaRPr lang="en-US" sz="2400">
              <a:solidFill>
                <a:schemeClr val="bg1"/>
              </a:solidFill>
            </a:endParaRPr>
          </a:p>
          <a:p>
            <a:pPr marL="533400" indent="-533400" algn="ctr">
              <a:lnSpc>
                <a:spcPct val="90000"/>
              </a:lnSpc>
              <a:buFontTx/>
              <a:buNone/>
            </a:pPr>
            <a:r>
              <a:rPr lang="en-US" sz="2400" i="1">
                <a:solidFill>
                  <a:schemeClr val="bg1"/>
                </a:solidFill>
              </a:rPr>
              <a:t>------Can You Guess What #7 Is?------</a:t>
            </a:r>
          </a:p>
          <a:p>
            <a:pPr marL="533400" indent="-533400">
              <a:lnSpc>
                <a:spcPct val="90000"/>
              </a:lnSpc>
              <a:buFontTx/>
              <a:buNone/>
            </a:pPr>
            <a:r>
              <a:rPr lang="en-US" sz="2400">
                <a:solidFill>
                  <a:schemeClr val="bg1"/>
                </a:solidFill>
              </a:rPr>
              <a:t>7.	Never Lie </a:t>
            </a:r>
            <a:r>
              <a:rPr lang="en-US" sz="2400" i="1">
                <a:solidFill>
                  <a:schemeClr val="bg1"/>
                </a:solidFill>
              </a:rPr>
              <a:t>(55pts)</a:t>
            </a:r>
          </a:p>
          <a:p>
            <a:pPr marL="533400" indent="-533400">
              <a:lnSpc>
                <a:spcPct val="90000"/>
              </a:lnSpc>
            </a:pPr>
            <a:endParaRPr lang="en-US" sz="2400" i="1">
              <a:solidFill>
                <a:schemeClr val="bg1"/>
              </a:solidFill>
            </a:endParaRPr>
          </a:p>
        </p:txBody>
      </p:sp>
      <p:sp>
        <p:nvSpPr>
          <p:cNvPr id="59396" name="Line 4"/>
          <p:cNvSpPr>
            <a:spLocks noChangeShapeType="1"/>
          </p:cNvSpPr>
          <p:nvPr/>
        </p:nvSpPr>
        <p:spPr bwMode="auto">
          <a:xfrm>
            <a:off x="685800" y="1447800"/>
            <a:ext cx="7696200" cy="0"/>
          </a:xfrm>
          <a:prstGeom prst="line">
            <a:avLst/>
          </a:prstGeom>
          <a:noFill/>
          <a:ln w="381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additive="base">
                                        <p:cTn id="7" dur="500" fill="hold"/>
                                        <p:tgtEl>
                                          <p:spTgt spid="59394"/>
                                        </p:tgtEl>
                                        <p:attrNameLst>
                                          <p:attrName>ppt_x</p:attrName>
                                        </p:attrNameLst>
                                      </p:cBhvr>
                                      <p:tavLst>
                                        <p:tav tm="0">
                                          <p:val>
                                            <p:strVal val="#ppt_x"/>
                                          </p:val>
                                        </p:tav>
                                        <p:tav tm="100000">
                                          <p:val>
                                            <p:strVal val="#ppt_x"/>
                                          </p:val>
                                        </p:tav>
                                      </p:tavLst>
                                    </p:anim>
                                    <p:anim calcmode="lin" valueType="num">
                                      <p:cBhvr additive="base">
                                        <p:cTn id="8" dur="500" fill="hold"/>
                                        <p:tgtEl>
                                          <p:spTgt spid="5939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9396"/>
                                        </p:tgtEl>
                                        <p:attrNameLst>
                                          <p:attrName>style.visibility</p:attrName>
                                        </p:attrNameLst>
                                      </p:cBhvr>
                                      <p:to>
                                        <p:strVal val="visible"/>
                                      </p:to>
                                    </p:set>
                                    <p:anim calcmode="lin" valueType="num">
                                      <p:cBhvr additive="base">
                                        <p:cTn id="12" dur="500" fill="hold"/>
                                        <p:tgtEl>
                                          <p:spTgt spid="59396"/>
                                        </p:tgtEl>
                                        <p:attrNameLst>
                                          <p:attrName>ppt_x</p:attrName>
                                        </p:attrNameLst>
                                      </p:cBhvr>
                                      <p:tavLst>
                                        <p:tav tm="0">
                                          <p:val>
                                            <p:strVal val="#ppt_x"/>
                                          </p:val>
                                        </p:tav>
                                        <p:tav tm="100000">
                                          <p:val>
                                            <p:strVal val="#ppt_x"/>
                                          </p:val>
                                        </p:tav>
                                      </p:tavLst>
                                    </p:anim>
                                    <p:anim calcmode="lin" valueType="num">
                                      <p:cBhvr additive="base">
                                        <p:cTn id="13" dur="500" fill="hold"/>
                                        <p:tgtEl>
                                          <p:spTgt spid="5939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9395">
                                            <p:txEl>
                                              <p:pRg st="0" end="0"/>
                                            </p:txEl>
                                          </p:spTgt>
                                        </p:tgtEl>
                                        <p:attrNameLst>
                                          <p:attrName>style.visibility</p:attrName>
                                        </p:attrNameLst>
                                      </p:cBhvr>
                                      <p:to>
                                        <p:strVal val="visible"/>
                                      </p:to>
                                    </p:set>
                                    <p:anim calcmode="lin" valueType="num">
                                      <p:cBhvr additive="base">
                                        <p:cTn id="18" dur="5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93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9395">
                                            <p:txEl>
                                              <p:pRg st="1" end="1"/>
                                            </p:txEl>
                                          </p:spTgt>
                                        </p:tgtEl>
                                        <p:attrNameLst>
                                          <p:attrName>style.visibility</p:attrName>
                                        </p:attrNameLst>
                                      </p:cBhvr>
                                      <p:to>
                                        <p:strVal val="visible"/>
                                      </p:to>
                                    </p:set>
                                    <p:anim calcmode="lin" valueType="num">
                                      <p:cBhvr additive="base">
                                        <p:cTn id="24" dur="5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93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9395">
                                            <p:txEl>
                                              <p:pRg st="2" end="2"/>
                                            </p:txEl>
                                          </p:spTgt>
                                        </p:tgtEl>
                                        <p:attrNameLst>
                                          <p:attrName>style.visibility</p:attrName>
                                        </p:attrNameLst>
                                      </p:cBhvr>
                                      <p:to>
                                        <p:strVal val="visible"/>
                                      </p:to>
                                    </p:set>
                                    <p:anim calcmode="lin" valueType="num">
                                      <p:cBhvr additive="base">
                                        <p:cTn id="30" dur="5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93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9395">
                                            <p:txEl>
                                              <p:pRg st="3" end="3"/>
                                            </p:txEl>
                                          </p:spTgt>
                                        </p:tgtEl>
                                        <p:attrNameLst>
                                          <p:attrName>style.visibility</p:attrName>
                                        </p:attrNameLst>
                                      </p:cBhvr>
                                      <p:to>
                                        <p:strVal val="visible"/>
                                      </p:to>
                                    </p:set>
                                    <p:anim calcmode="lin" valueType="num">
                                      <p:cBhvr additive="base">
                                        <p:cTn id="36" dur="500" fill="hold"/>
                                        <p:tgtEl>
                                          <p:spTgt spid="59395">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93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9395">
                                            <p:txEl>
                                              <p:pRg st="4" end="4"/>
                                            </p:txEl>
                                          </p:spTgt>
                                        </p:tgtEl>
                                        <p:attrNameLst>
                                          <p:attrName>style.visibility</p:attrName>
                                        </p:attrNameLst>
                                      </p:cBhvr>
                                      <p:to>
                                        <p:strVal val="visible"/>
                                      </p:to>
                                    </p:set>
                                    <p:anim calcmode="lin" valueType="num">
                                      <p:cBhvr additive="base">
                                        <p:cTn id="42" dur="500" fill="hold"/>
                                        <p:tgtEl>
                                          <p:spTgt spid="59395">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93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59395">
                                            <p:txEl>
                                              <p:pRg st="5" end="5"/>
                                            </p:txEl>
                                          </p:spTgt>
                                        </p:tgtEl>
                                        <p:attrNameLst>
                                          <p:attrName>style.visibility</p:attrName>
                                        </p:attrNameLst>
                                      </p:cBhvr>
                                      <p:to>
                                        <p:strVal val="visible"/>
                                      </p:to>
                                    </p:set>
                                    <p:anim calcmode="lin" valueType="num">
                                      <p:cBhvr additive="base">
                                        <p:cTn id="48" dur="500" fill="hold"/>
                                        <p:tgtEl>
                                          <p:spTgt spid="59395">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93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59395">
                                            <p:txEl>
                                              <p:pRg st="6" end="6"/>
                                            </p:txEl>
                                          </p:spTgt>
                                        </p:tgtEl>
                                        <p:attrNameLst>
                                          <p:attrName>style.visibility</p:attrName>
                                        </p:attrNameLst>
                                      </p:cBhvr>
                                      <p:to>
                                        <p:strVal val="visible"/>
                                      </p:to>
                                    </p:set>
                                    <p:anim calcmode="lin" valueType="num">
                                      <p:cBhvr additive="base">
                                        <p:cTn id="54" dur="500" fill="hold"/>
                                        <p:tgtEl>
                                          <p:spTgt spid="59395">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593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59395">
                                            <p:txEl>
                                              <p:pRg st="7" end="7"/>
                                            </p:txEl>
                                          </p:spTgt>
                                        </p:tgtEl>
                                        <p:attrNameLst>
                                          <p:attrName>style.visibility</p:attrName>
                                        </p:attrNameLst>
                                      </p:cBhvr>
                                      <p:to>
                                        <p:strVal val="visible"/>
                                      </p:to>
                                    </p:set>
                                    <p:anim calcmode="lin" valueType="num">
                                      <p:cBhvr additive="base">
                                        <p:cTn id="60" dur="500" fill="hold"/>
                                        <p:tgtEl>
                                          <p:spTgt spid="59395">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5939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59395">
                                            <p:txEl>
                                              <p:pRg st="8" end="8"/>
                                            </p:txEl>
                                          </p:spTgt>
                                        </p:tgtEl>
                                        <p:attrNameLst>
                                          <p:attrName>style.visibility</p:attrName>
                                        </p:attrNameLst>
                                      </p:cBhvr>
                                      <p:to>
                                        <p:strVal val="visible"/>
                                      </p:to>
                                    </p:set>
                                    <p:anim calcmode="lin" valueType="num">
                                      <p:cBhvr additive="base">
                                        <p:cTn id="66" dur="500" fill="hold"/>
                                        <p:tgtEl>
                                          <p:spTgt spid="59395">
                                            <p:txEl>
                                              <p:pRg st="8" end="8"/>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5939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59395">
                                            <p:txEl>
                                              <p:pRg st="9" end="9"/>
                                            </p:txEl>
                                          </p:spTgt>
                                        </p:tgtEl>
                                        <p:attrNameLst>
                                          <p:attrName>style.visibility</p:attrName>
                                        </p:attrNameLst>
                                      </p:cBhvr>
                                      <p:to>
                                        <p:strVal val="visible"/>
                                      </p:to>
                                    </p:set>
                                    <p:anim calcmode="lin" valueType="num">
                                      <p:cBhvr additive="base">
                                        <p:cTn id="72" dur="500" fill="hold"/>
                                        <p:tgtEl>
                                          <p:spTgt spid="59395">
                                            <p:txEl>
                                              <p:pRg st="9" end="9"/>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5939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utoUpdateAnimBg="0"/>
      <p:bldP spid="59395" grpId="0" build="p" autoUpdateAnimBg="0"/>
      <p:bldP spid="5939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US Magazine Cover 2"/>
          <p:cNvPicPr>
            <a:picLocks noChangeAspect="1" noChangeArrowheads="1"/>
          </p:cNvPicPr>
          <p:nvPr/>
        </p:nvPicPr>
        <p:blipFill>
          <a:blip r:embed="rId2" cstate="print"/>
          <a:srcRect/>
          <a:stretch>
            <a:fillRect/>
          </a:stretch>
        </p:blipFill>
        <p:spPr bwMode="auto">
          <a:xfrm>
            <a:off x="3048000" y="228600"/>
            <a:ext cx="4868863" cy="6400800"/>
          </a:xfrm>
          <a:prstGeom prst="rect">
            <a:avLst/>
          </a:prstGeom>
          <a:noFill/>
        </p:spPr>
      </p:pic>
      <p:sp>
        <p:nvSpPr>
          <p:cNvPr id="9222" name="Text Box 6"/>
          <p:cNvSpPr txBox="1">
            <a:spLocks noChangeArrowheads="1"/>
          </p:cNvSpPr>
          <p:nvPr/>
        </p:nvSpPr>
        <p:spPr bwMode="auto">
          <a:xfrm>
            <a:off x="457200" y="2667000"/>
            <a:ext cx="2308225" cy="822325"/>
          </a:xfrm>
          <a:prstGeom prst="rect">
            <a:avLst/>
          </a:prstGeom>
          <a:noFill/>
          <a:ln w="9525">
            <a:noFill/>
            <a:miter lim="800000"/>
            <a:headEnd/>
            <a:tailEnd/>
          </a:ln>
          <a:effectLst/>
        </p:spPr>
        <p:txBody>
          <a:bodyPr wrap="none">
            <a:spAutoFit/>
          </a:bodyPr>
          <a:lstStyle/>
          <a:p>
            <a:pPr algn="ctr"/>
            <a:r>
              <a:rPr lang="en-US">
                <a:solidFill>
                  <a:srgbClr val="CCCC00"/>
                </a:solidFill>
              </a:rPr>
              <a:t>US Weekly</a:t>
            </a:r>
          </a:p>
          <a:p>
            <a:pPr algn="ctr"/>
            <a:r>
              <a:rPr lang="en-US">
                <a:solidFill>
                  <a:srgbClr val="CCCC00"/>
                </a:solidFill>
              </a:rPr>
              <a:t>October 12, 2002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dissolve">
                                      <p:cBhvr>
                                        <p:cTn id="7" dur="500"/>
                                        <p:tgtEl>
                                          <p:spTgt spid="922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222"/>
                                        </p:tgtEl>
                                        <p:attrNameLst>
                                          <p:attrName>style.visibility</p:attrName>
                                        </p:attrNameLst>
                                      </p:cBhvr>
                                      <p:to>
                                        <p:strVal val="visible"/>
                                      </p:to>
                                    </p:set>
                                    <p:animEffect transition="in" filter="dissolve">
                                      <p:cBhvr>
                                        <p:cTn id="11"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609600"/>
            <a:ext cx="8305800" cy="1143000"/>
          </a:xfrm>
        </p:spPr>
        <p:txBody>
          <a:bodyPr/>
          <a:lstStyle/>
          <a:p>
            <a:r>
              <a:rPr lang="en-US" sz="2800">
                <a:solidFill>
                  <a:srgbClr val="FFFF00"/>
                </a:solidFill>
              </a:rPr>
              <a:t>Some dialectical Yin/Yang thoughts from Ohsawa:</a:t>
            </a:r>
          </a:p>
        </p:txBody>
      </p:sp>
      <p:sp>
        <p:nvSpPr>
          <p:cNvPr id="60419" name="Rectangle 3"/>
          <p:cNvSpPr>
            <a:spLocks noGrp="1" noChangeArrowheads="1"/>
          </p:cNvSpPr>
          <p:nvPr>
            <p:ph type="body" idx="1"/>
          </p:nvPr>
        </p:nvSpPr>
        <p:spPr>
          <a:xfrm>
            <a:off x="685800" y="1752600"/>
            <a:ext cx="7772400" cy="4114800"/>
          </a:xfrm>
        </p:spPr>
        <p:txBody>
          <a:bodyPr/>
          <a:lstStyle/>
          <a:p>
            <a:pPr>
              <a:lnSpc>
                <a:spcPct val="90000"/>
              </a:lnSpc>
            </a:pPr>
            <a:r>
              <a:rPr lang="en-US" sz="2800">
                <a:solidFill>
                  <a:schemeClr val="bg1"/>
                </a:solidFill>
              </a:rPr>
              <a:t>Freedom is to be found only in slavery</a:t>
            </a:r>
          </a:p>
          <a:p>
            <a:pPr>
              <a:lnSpc>
                <a:spcPct val="90000"/>
              </a:lnSpc>
            </a:pPr>
            <a:r>
              <a:rPr lang="en-US" sz="2800">
                <a:solidFill>
                  <a:schemeClr val="bg1"/>
                </a:solidFill>
              </a:rPr>
              <a:t>Starlight is to be seen only on a dark night</a:t>
            </a:r>
          </a:p>
          <a:p>
            <a:pPr>
              <a:lnSpc>
                <a:spcPct val="90000"/>
              </a:lnSpc>
            </a:pPr>
            <a:r>
              <a:rPr lang="en-US" sz="2800">
                <a:solidFill>
                  <a:schemeClr val="bg1"/>
                </a:solidFill>
              </a:rPr>
              <a:t>Wise men are not to be found in a wise country</a:t>
            </a:r>
          </a:p>
          <a:p>
            <a:pPr>
              <a:lnSpc>
                <a:spcPct val="90000"/>
              </a:lnSpc>
            </a:pPr>
            <a:r>
              <a:rPr lang="en-US" sz="2800">
                <a:solidFill>
                  <a:schemeClr val="bg1"/>
                </a:solidFill>
              </a:rPr>
              <a:t>Millionaires are not millionaires in a country of millionaires</a:t>
            </a:r>
          </a:p>
          <a:p>
            <a:pPr>
              <a:lnSpc>
                <a:spcPct val="90000"/>
              </a:lnSpc>
            </a:pPr>
            <a:r>
              <a:rPr lang="en-US" sz="2800">
                <a:solidFill>
                  <a:schemeClr val="bg1"/>
                </a:solidFill>
              </a:rPr>
              <a:t>There can be no front without a back, good without evil, beauty without ugliness</a:t>
            </a:r>
          </a:p>
          <a:p>
            <a:pPr>
              <a:lnSpc>
                <a:spcPct val="90000"/>
              </a:lnSpc>
              <a:buFontTx/>
              <a:buNone/>
            </a:pPr>
            <a:endParaRPr lang="en-US" sz="1800">
              <a:solidFill>
                <a:schemeClr val="bg1"/>
              </a:solidFill>
            </a:endParaRPr>
          </a:p>
          <a:p>
            <a:pPr lvl="1">
              <a:lnSpc>
                <a:spcPct val="90000"/>
              </a:lnSpc>
            </a:pPr>
            <a:r>
              <a:rPr lang="en-US" sz="2000" i="1">
                <a:solidFill>
                  <a:schemeClr val="bg1"/>
                </a:solidFill>
              </a:rPr>
              <a:t>from “Philosophy of the Far East and Oriental Medicine”, 1956, G. Ohsawa</a:t>
            </a:r>
          </a:p>
        </p:txBody>
      </p:sp>
      <p:sp>
        <p:nvSpPr>
          <p:cNvPr id="60420" name="Line 4"/>
          <p:cNvSpPr>
            <a:spLocks noChangeShapeType="1"/>
          </p:cNvSpPr>
          <p:nvPr/>
        </p:nvSpPr>
        <p:spPr bwMode="auto">
          <a:xfrm>
            <a:off x="685800" y="1524000"/>
            <a:ext cx="7848600" cy="0"/>
          </a:xfrm>
          <a:prstGeom prst="line">
            <a:avLst/>
          </a:prstGeom>
          <a:noFill/>
          <a:ln w="381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0418"/>
                                        </p:tgtEl>
                                        <p:attrNameLst>
                                          <p:attrName>style.visibility</p:attrName>
                                        </p:attrNameLst>
                                      </p:cBhvr>
                                      <p:to>
                                        <p:strVal val="visible"/>
                                      </p:to>
                                    </p:set>
                                    <p:anim calcmode="lin" valueType="num">
                                      <p:cBhvr additive="base">
                                        <p:cTn id="7" dur="500" fill="hold"/>
                                        <p:tgtEl>
                                          <p:spTgt spid="60418"/>
                                        </p:tgtEl>
                                        <p:attrNameLst>
                                          <p:attrName>ppt_x</p:attrName>
                                        </p:attrNameLst>
                                      </p:cBhvr>
                                      <p:tavLst>
                                        <p:tav tm="0">
                                          <p:val>
                                            <p:strVal val="#ppt_x"/>
                                          </p:val>
                                        </p:tav>
                                        <p:tav tm="100000">
                                          <p:val>
                                            <p:strVal val="#ppt_x"/>
                                          </p:val>
                                        </p:tav>
                                      </p:tavLst>
                                    </p:anim>
                                    <p:anim calcmode="lin" valueType="num">
                                      <p:cBhvr additive="base">
                                        <p:cTn id="8" dur="500" fill="hold"/>
                                        <p:tgtEl>
                                          <p:spTgt spid="604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0420"/>
                                        </p:tgtEl>
                                        <p:attrNameLst>
                                          <p:attrName>style.visibility</p:attrName>
                                        </p:attrNameLst>
                                      </p:cBhvr>
                                      <p:to>
                                        <p:strVal val="visible"/>
                                      </p:to>
                                    </p:set>
                                    <p:anim calcmode="lin" valueType="num">
                                      <p:cBhvr additive="base">
                                        <p:cTn id="12" dur="500" fill="hold"/>
                                        <p:tgtEl>
                                          <p:spTgt spid="60420"/>
                                        </p:tgtEl>
                                        <p:attrNameLst>
                                          <p:attrName>ppt_x</p:attrName>
                                        </p:attrNameLst>
                                      </p:cBhvr>
                                      <p:tavLst>
                                        <p:tav tm="0">
                                          <p:val>
                                            <p:strVal val="#ppt_x"/>
                                          </p:val>
                                        </p:tav>
                                        <p:tav tm="100000">
                                          <p:val>
                                            <p:strVal val="#ppt_x"/>
                                          </p:val>
                                        </p:tav>
                                      </p:tavLst>
                                    </p:anim>
                                    <p:anim calcmode="lin" valueType="num">
                                      <p:cBhvr additive="base">
                                        <p:cTn id="13" dur="500" fill="hold"/>
                                        <p:tgtEl>
                                          <p:spTgt spid="604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0419">
                                            <p:txEl>
                                              <p:pRg st="0" end="0"/>
                                            </p:txEl>
                                          </p:spTgt>
                                        </p:tgtEl>
                                        <p:attrNameLst>
                                          <p:attrName>style.visibility</p:attrName>
                                        </p:attrNameLst>
                                      </p:cBhvr>
                                      <p:to>
                                        <p:strVal val="visible"/>
                                      </p:to>
                                    </p:set>
                                    <p:anim calcmode="lin" valueType="num">
                                      <p:cBhvr additive="base">
                                        <p:cTn id="18" dur="500" fill="hold"/>
                                        <p:tgtEl>
                                          <p:spTgt spid="60419">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04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0419">
                                            <p:txEl>
                                              <p:pRg st="1" end="1"/>
                                            </p:txEl>
                                          </p:spTgt>
                                        </p:tgtEl>
                                        <p:attrNameLst>
                                          <p:attrName>style.visibility</p:attrName>
                                        </p:attrNameLst>
                                      </p:cBhvr>
                                      <p:to>
                                        <p:strVal val="visible"/>
                                      </p:to>
                                    </p:set>
                                    <p:anim calcmode="lin" valueType="num">
                                      <p:cBhvr additive="base">
                                        <p:cTn id="24" dur="500" fill="hold"/>
                                        <p:tgtEl>
                                          <p:spTgt spid="60419">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04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0419">
                                            <p:txEl>
                                              <p:pRg st="2" end="2"/>
                                            </p:txEl>
                                          </p:spTgt>
                                        </p:tgtEl>
                                        <p:attrNameLst>
                                          <p:attrName>style.visibility</p:attrName>
                                        </p:attrNameLst>
                                      </p:cBhvr>
                                      <p:to>
                                        <p:strVal val="visible"/>
                                      </p:to>
                                    </p:set>
                                    <p:anim calcmode="lin" valueType="num">
                                      <p:cBhvr additive="base">
                                        <p:cTn id="30" dur="500" fill="hold"/>
                                        <p:tgtEl>
                                          <p:spTgt spid="60419">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04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0419">
                                            <p:txEl>
                                              <p:pRg st="3" end="3"/>
                                            </p:txEl>
                                          </p:spTgt>
                                        </p:tgtEl>
                                        <p:attrNameLst>
                                          <p:attrName>style.visibility</p:attrName>
                                        </p:attrNameLst>
                                      </p:cBhvr>
                                      <p:to>
                                        <p:strVal val="visible"/>
                                      </p:to>
                                    </p:set>
                                    <p:anim calcmode="lin" valueType="num">
                                      <p:cBhvr additive="base">
                                        <p:cTn id="36" dur="500" fill="hold"/>
                                        <p:tgtEl>
                                          <p:spTgt spid="60419">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04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0419">
                                            <p:txEl>
                                              <p:pRg st="4" end="4"/>
                                            </p:txEl>
                                          </p:spTgt>
                                        </p:tgtEl>
                                        <p:attrNameLst>
                                          <p:attrName>style.visibility</p:attrName>
                                        </p:attrNameLst>
                                      </p:cBhvr>
                                      <p:to>
                                        <p:strVal val="visible"/>
                                      </p:to>
                                    </p:set>
                                    <p:anim calcmode="lin" valueType="num">
                                      <p:cBhvr additive="base">
                                        <p:cTn id="42" dur="500" fill="hold"/>
                                        <p:tgtEl>
                                          <p:spTgt spid="60419">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0419">
                                            <p:txEl>
                                              <p:pRg st="4" end="4"/>
                                            </p:txEl>
                                          </p:spTgt>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0419">
                                            <p:txEl>
                                              <p:pRg st="6" end="6"/>
                                            </p:txEl>
                                          </p:spTgt>
                                        </p:tgtEl>
                                        <p:attrNameLst>
                                          <p:attrName>style.visibility</p:attrName>
                                        </p:attrNameLst>
                                      </p:cBhvr>
                                      <p:to>
                                        <p:strVal val="visible"/>
                                      </p:to>
                                    </p:set>
                                    <p:anim calcmode="lin" valueType="num">
                                      <p:cBhvr additive="base">
                                        <p:cTn id="46" dur="500" fill="hold"/>
                                        <p:tgtEl>
                                          <p:spTgt spid="60419">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604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utoUpdateAnimBg="0"/>
      <p:bldP spid="60419" grpId="0" build="p" autoUpdateAnimBg="0"/>
      <p:bldP spid="6042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George </a:t>
            </a:r>
            <a:r>
              <a:rPr lang="en-US" dirty="0" err="1" smtClean="0">
                <a:solidFill>
                  <a:srgbClr val="FFFF00"/>
                </a:solidFill>
              </a:rPr>
              <a:t>Ohsawa’s</a:t>
            </a:r>
            <a:r>
              <a:rPr lang="en-US" dirty="0" smtClean="0">
                <a:solidFill>
                  <a:srgbClr val="FFFF00"/>
                </a:solidFill>
              </a:rPr>
              <a:t> Students</a:t>
            </a:r>
            <a:endParaRPr lang="en-US" dirty="0">
              <a:solidFill>
                <a:srgbClr val="FFFF00"/>
              </a:solidFill>
            </a:endParaRPr>
          </a:p>
        </p:txBody>
      </p:sp>
      <p:sp>
        <p:nvSpPr>
          <p:cNvPr id="3" name="Content Placeholder 2"/>
          <p:cNvSpPr>
            <a:spLocks noGrp="1"/>
          </p:cNvSpPr>
          <p:nvPr>
            <p:ph idx="1"/>
          </p:nvPr>
        </p:nvSpPr>
        <p:spPr/>
        <p:txBody>
          <a:bodyPr/>
          <a:lstStyle/>
          <a:p>
            <a:r>
              <a:rPr lang="en-US" dirty="0" err="1" smtClean="0">
                <a:solidFill>
                  <a:schemeClr val="bg1"/>
                </a:solidFill>
              </a:rPr>
              <a:t>Michio</a:t>
            </a:r>
            <a:r>
              <a:rPr lang="en-US" dirty="0" smtClean="0">
                <a:solidFill>
                  <a:schemeClr val="bg1"/>
                </a:solidFill>
              </a:rPr>
              <a:t> and </a:t>
            </a:r>
            <a:r>
              <a:rPr lang="en-US" dirty="0" err="1" smtClean="0">
                <a:solidFill>
                  <a:schemeClr val="bg1"/>
                </a:solidFill>
              </a:rPr>
              <a:t>Aveline</a:t>
            </a:r>
            <a:r>
              <a:rPr lang="en-US" dirty="0" smtClean="0">
                <a:solidFill>
                  <a:schemeClr val="bg1"/>
                </a:solidFill>
              </a:rPr>
              <a:t> </a:t>
            </a:r>
            <a:r>
              <a:rPr lang="en-US" dirty="0" err="1" smtClean="0">
                <a:solidFill>
                  <a:schemeClr val="bg1"/>
                </a:solidFill>
              </a:rPr>
              <a:t>Kushi</a:t>
            </a:r>
            <a:endParaRPr lang="en-US" dirty="0" smtClean="0">
              <a:solidFill>
                <a:schemeClr val="bg1"/>
              </a:solidFill>
            </a:endParaRPr>
          </a:p>
          <a:p>
            <a:r>
              <a:rPr lang="en-US" dirty="0" smtClean="0">
                <a:solidFill>
                  <a:schemeClr val="bg1"/>
                </a:solidFill>
              </a:rPr>
              <a:t>Herman and </a:t>
            </a:r>
            <a:r>
              <a:rPr lang="en-US" dirty="0" err="1" smtClean="0">
                <a:solidFill>
                  <a:schemeClr val="bg1"/>
                </a:solidFill>
              </a:rPr>
              <a:t>Cornellia</a:t>
            </a:r>
            <a:r>
              <a:rPr lang="en-US" dirty="0" smtClean="0">
                <a:solidFill>
                  <a:schemeClr val="bg1"/>
                </a:solidFill>
              </a:rPr>
              <a:t> </a:t>
            </a:r>
            <a:r>
              <a:rPr lang="en-US" dirty="0" err="1" smtClean="0">
                <a:solidFill>
                  <a:schemeClr val="bg1"/>
                </a:solidFill>
              </a:rPr>
              <a:t>Aihara</a:t>
            </a:r>
            <a:endParaRPr lang="en-US" dirty="0" smtClean="0">
              <a:solidFill>
                <a:schemeClr val="bg1"/>
              </a:solidFill>
            </a:endParaRPr>
          </a:p>
          <a:p>
            <a:r>
              <a:rPr lang="en-US" dirty="0" smtClean="0">
                <a:solidFill>
                  <a:schemeClr val="bg1"/>
                </a:solidFill>
              </a:rPr>
              <a:t>Alcan Yamaguchi</a:t>
            </a:r>
          </a:p>
          <a:p>
            <a:r>
              <a:rPr lang="en-US" dirty="0" smtClean="0">
                <a:solidFill>
                  <a:schemeClr val="bg1"/>
                </a:solidFill>
              </a:rPr>
              <a:t>Francois </a:t>
            </a:r>
            <a:r>
              <a:rPr lang="en-US" dirty="0" err="1" smtClean="0">
                <a:solidFill>
                  <a:schemeClr val="bg1"/>
                </a:solidFill>
              </a:rPr>
              <a:t>Riveire</a:t>
            </a:r>
            <a:endParaRPr lang="en-US" dirty="0" smtClean="0">
              <a:solidFill>
                <a:schemeClr val="bg1"/>
              </a:solidFill>
            </a:endParaRPr>
          </a:p>
          <a:p>
            <a:r>
              <a:rPr lang="en-US" dirty="0" smtClean="0">
                <a:solidFill>
                  <a:schemeClr val="bg1"/>
                </a:solidFill>
              </a:rPr>
              <a:t>Rene Levy</a:t>
            </a:r>
          </a:p>
          <a:p>
            <a:r>
              <a:rPr lang="en-US" dirty="0" smtClean="0">
                <a:solidFill>
                  <a:schemeClr val="bg1"/>
                </a:solidFill>
              </a:rPr>
              <a:t>Many more…</a:t>
            </a:r>
          </a:p>
          <a:p>
            <a:pPr>
              <a:buNone/>
            </a:pPr>
            <a:endParaRPr lang="en-US" dirty="0">
              <a:solidFill>
                <a:schemeClr val="bg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A</a:t>
            </a:r>
            <a:r>
              <a:rPr lang="en-US" dirty="0" smtClean="0">
                <a:solidFill>
                  <a:schemeClr val="bg1"/>
                </a:solidFill>
              </a:rPr>
              <a:t>1955 in New York City</a:t>
            </a:r>
            <a:endParaRPr lang="en-US" dirty="0"/>
          </a:p>
        </p:txBody>
      </p:sp>
      <p:pic>
        <p:nvPicPr>
          <p:cNvPr id="7" name="Picture Placeholder 6" descr="Michio_Aveline_et_al_4.jpg"/>
          <p:cNvPicPr>
            <a:picLocks noGrp="1" noChangeAspect="1"/>
          </p:cNvPicPr>
          <p:nvPr>
            <p:ph type="pic" idx="1"/>
          </p:nvPr>
        </p:nvPicPr>
        <p:blipFill>
          <a:blip r:embed="rId2" cstate="print"/>
          <a:srcRect l="2681" r="2681"/>
          <a:stretch>
            <a:fillRect/>
          </a:stretch>
        </p:blipFill>
        <p:spPr/>
      </p:pic>
      <p:sp>
        <p:nvSpPr>
          <p:cNvPr id="6" name="Text Placeholder 5"/>
          <p:cNvSpPr>
            <a:spLocks noGrp="1"/>
          </p:cNvSpPr>
          <p:nvPr>
            <p:ph type="body" sz="half" idx="2"/>
          </p:nvPr>
        </p:nvSpPr>
        <p:spPr/>
        <p:txBody>
          <a:bodyPr/>
          <a:lstStyle/>
          <a:p>
            <a:r>
              <a:rPr lang="en-US" dirty="0" smtClean="0">
                <a:solidFill>
                  <a:schemeClr val="bg1"/>
                </a:solidFill>
              </a:rPr>
              <a:t>L-R: Alcan Yamaguchi, (baby Norio), </a:t>
            </a:r>
            <a:r>
              <a:rPr lang="en-US" dirty="0" err="1" smtClean="0">
                <a:solidFill>
                  <a:schemeClr val="bg1"/>
                </a:solidFill>
              </a:rPr>
              <a:t>Michio</a:t>
            </a:r>
            <a:r>
              <a:rPr lang="en-US" dirty="0" smtClean="0">
                <a:solidFill>
                  <a:schemeClr val="bg1"/>
                </a:solidFill>
              </a:rPr>
              <a:t>, (child Lily), </a:t>
            </a:r>
            <a:r>
              <a:rPr lang="en-US" dirty="0" err="1" smtClean="0">
                <a:solidFill>
                  <a:schemeClr val="bg1"/>
                </a:solidFill>
              </a:rPr>
              <a:t>Aveline</a:t>
            </a:r>
            <a:r>
              <a:rPr lang="en-US" dirty="0" smtClean="0">
                <a:solidFill>
                  <a:schemeClr val="bg1"/>
                </a:solidFill>
              </a:rPr>
              <a:t>, </a:t>
            </a:r>
            <a:r>
              <a:rPr lang="en-US" dirty="0" err="1" smtClean="0">
                <a:solidFill>
                  <a:schemeClr val="bg1"/>
                </a:solidFill>
              </a:rPr>
              <a:t>Cornellia</a:t>
            </a:r>
            <a:r>
              <a:rPr lang="en-US" dirty="0" smtClean="0">
                <a:solidFill>
                  <a:schemeClr val="bg1"/>
                </a:solidFill>
              </a:rPr>
              <a:t>, and Herman </a:t>
            </a:r>
            <a:r>
              <a:rPr lang="en-US" dirty="0" err="1" smtClean="0">
                <a:solidFill>
                  <a:schemeClr val="bg1"/>
                </a:solidFill>
              </a:rPr>
              <a:t>Aihara</a:t>
            </a:r>
            <a:endParaRPr lang="en-US" dirty="0" smtClean="0">
              <a:solidFill>
                <a:schemeClr val="bg1"/>
              </a:solidFill>
            </a:endParaRP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cstate="print"/>
          <a:srcRect/>
          <a:stretch>
            <a:fillRect/>
          </a:stretch>
        </p:blipFill>
        <p:spPr bwMode="auto">
          <a:xfrm>
            <a:off x="4267200" y="381000"/>
            <a:ext cx="4235450" cy="5562600"/>
          </a:xfrm>
          <a:prstGeom prst="rect">
            <a:avLst/>
          </a:prstGeom>
          <a:noFill/>
        </p:spPr>
      </p:pic>
      <p:sp>
        <p:nvSpPr>
          <p:cNvPr id="61443" name="Text Box 3"/>
          <p:cNvSpPr txBox="1">
            <a:spLocks noChangeArrowheads="1"/>
          </p:cNvSpPr>
          <p:nvPr/>
        </p:nvSpPr>
        <p:spPr bwMode="auto">
          <a:xfrm>
            <a:off x="457200" y="533400"/>
            <a:ext cx="3657600" cy="5691188"/>
          </a:xfrm>
          <a:prstGeom prst="rect">
            <a:avLst/>
          </a:prstGeom>
          <a:noFill/>
          <a:ln w="9525">
            <a:noFill/>
            <a:miter lim="800000"/>
            <a:headEnd/>
            <a:tailEnd/>
          </a:ln>
          <a:effectLst/>
        </p:spPr>
        <p:txBody>
          <a:bodyPr>
            <a:spAutoFit/>
          </a:bodyPr>
          <a:lstStyle/>
          <a:p>
            <a:pPr marL="457200" indent="-457200" algn="ctr">
              <a:spcBef>
                <a:spcPct val="50000"/>
              </a:spcBef>
            </a:pPr>
            <a:r>
              <a:rPr lang="en-US" sz="3200">
                <a:solidFill>
                  <a:srgbClr val="FFFF00"/>
                </a:solidFill>
              </a:rPr>
              <a:t>Michio and Aveline</a:t>
            </a:r>
            <a:endParaRPr lang="en-US" sz="1600">
              <a:solidFill>
                <a:srgbClr val="FFFF00"/>
              </a:solidFill>
            </a:endParaRPr>
          </a:p>
          <a:p>
            <a:pPr marL="457200" indent="-457200">
              <a:spcBef>
                <a:spcPct val="50000"/>
              </a:spcBef>
              <a:buFontTx/>
              <a:buChar char="•"/>
            </a:pPr>
            <a:r>
              <a:rPr lang="en-US">
                <a:solidFill>
                  <a:schemeClr val="bg1"/>
                </a:solidFill>
              </a:rPr>
              <a:t>Ambassadors Of Eastern Thought and Culture</a:t>
            </a:r>
          </a:p>
          <a:p>
            <a:pPr marL="457200" indent="-457200">
              <a:spcBef>
                <a:spcPct val="50000"/>
              </a:spcBef>
              <a:buFontTx/>
              <a:buChar char="•"/>
            </a:pPr>
            <a:r>
              <a:rPr lang="en-US">
                <a:solidFill>
                  <a:schemeClr val="bg1"/>
                </a:solidFill>
              </a:rPr>
              <a:t>World Peace activists</a:t>
            </a:r>
          </a:p>
          <a:p>
            <a:pPr marL="457200" indent="-457200">
              <a:spcBef>
                <a:spcPct val="50000"/>
              </a:spcBef>
              <a:buFontTx/>
              <a:buChar char="•"/>
            </a:pPr>
            <a:r>
              <a:rPr lang="en-US">
                <a:solidFill>
                  <a:schemeClr val="bg1"/>
                </a:solidFill>
              </a:rPr>
              <a:t>Pioneers</a:t>
            </a:r>
          </a:p>
          <a:p>
            <a:pPr marL="457200" indent="-457200">
              <a:spcBef>
                <a:spcPct val="50000"/>
              </a:spcBef>
              <a:buFontTx/>
              <a:buChar char="•"/>
            </a:pPr>
            <a:r>
              <a:rPr lang="en-US">
                <a:solidFill>
                  <a:schemeClr val="bg1"/>
                </a:solidFill>
              </a:rPr>
              <a:t>Entrepreneurs</a:t>
            </a:r>
          </a:p>
          <a:p>
            <a:pPr marL="457200" indent="-457200">
              <a:spcBef>
                <a:spcPct val="50000"/>
              </a:spcBef>
              <a:buFontTx/>
              <a:buChar char="•"/>
            </a:pPr>
            <a:r>
              <a:rPr lang="en-US">
                <a:solidFill>
                  <a:schemeClr val="bg1"/>
                </a:solidFill>
              </a:rPr>
              <a:t>Scholars</a:t>
            </a:r>
          </a:p>
          <a:p>
            <a:pPr marL="457200" indent="-457200">
              <a:spcBef>
                <a:spcPct val="50000"/>
              </a:spcBef>
              <a:buFontTx/>
              <a:buChar char="•"/>
            </a:pPr>
            <a:r>
              <a:rPr lang="en-US">
                <a:solidFill>
                  <a:schemeClr val="bg1"/>
                </a:solidFill>
              </a:rPr>
              <a:t>Unifiers of all branches of thought and science through education and macrobiotics</a:t>
            </a:r>
          </a:p>
        </p:txBody>
      </p:sp>
      <p:sp>
        <p:nvSpPr>
          <p:cNvPr id="61444" name="Rectangle 4"/>
          <p:cNvSpPr>
            <a:spLocks noGrp="1" noChangeArrowheads="1"/>
          </p:cNvSpPr>
          <p:nvPr>
            <p:ph type="title" idx="4294967295"/>
          </p:nvPr>
        </p:nvSpPr>
        <p:spPr>
          <a:xfrm>
            <a:off x="3962400" y="5867400"/>
            <a:ext cx="4953000" cy="762000"/>
          </a:xfrm>
        </p:spPr>
        <p:txBody>
          <a:bodyPr/>
          <a:lstStyle/>
          <a:p>
            <a:r>
              <a:rPr lang="en-US" sz="2400">
                <a:solidFill>
                  <a:srgbClr val="FFFF00"/>
                </a:solidFill>
              </a:rPr>
              <a:t>Michio and Aveline Kushi  c. 1988</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box(out)">
                                      <p:cBhvr>
                                        <p:cTn id="7" dur="500"/>
                                        <p:tgtEl>
                                          <p:spTgt spid="6144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1444"/>
                                        </p:tgtEl>
                                        <p:attrNameLst>
                                          <p:attrName>style.visibility</p:attrName>
                                        </p:attrNameLst>
                                      </p:cBhvr>
                                      <p:to>
                                        <p:strVal val="visible"/>
                                      </p:to>
                                    </p:set>
                                    <p:animEffect transition="in" filter="dissolve">
                                      <p:cBhvr>
                                        <p:cTn id="11" dur="500"/>
                                        <p:tgtEl>
                                          <p:spTgt spid="6144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1443">
                                            <p:txEl>
                                              <p:pRg st="0" end="0"/>
                                            </p:txEl>
                                          </p:spTgt>
                                        </p:tgtEl>
                                        <p:attrNameLst>
                                          <p:attrName>style.visibility</p:attrName>
                                        </p:attrNameLst>
                                      </p:cBhvr>
                                      <p:to>
                                        <p:strVal val="visible"/>
                                      </p:to>
                                    </p:set>
                                    <p:anim calcmode="lin" valueType="num">
                                      <p:cBhvr additive="base">
                                        <p:cTn id="16" dur="500" fill="hold"/>
                                        <p:tgtEl>
                                          <p:spTgt spid="6144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14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1443">
                                            <p:txEl>
                                              <p:pRg st="1" end="1"/>
                                            </p:txEl>
                                          </p:spTgt>
                                        </p:tgtEl>
                                        <p:attrNameLst>
                                          <p:attrName>style.visibility</p:attrName>
                                        </p:attrNameLst>
                                      </p:cBhvr>
                                      <p:to>
                                        <p:strVal val="visible"/>
                                      </p:to>
                                    </p:set>
                                    <p:anim calcmode="lin" valueType="num">
                                      <p:cBhvr additive="base">
                                        <p:cTn id="22" dur="500" fill="hold"/>
                                        <p:tgtEl>
                                          <p:spTgt spid="6144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14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1443">
                                            <p:txEl>
                                              <p:pRg st="2" end="2"/>
                                            </p:txEl>
                                          </p:spTgt>
                                        </p:tgtEl>
                                        <p:attrNameLst>
                                          <p:attrName>style.visibility</p:attrName>
                                        </p:attrNameLst>
                                      </p:cBhvr>
                                      <p:to>
                                        <p:strVal val="visible"/>
                                      </p:to>
                                    </p:set>
                                    <p:anim calcmode="lin" valueType="num">
                                      <p:cBhvr additive="base">
                                        <p:cTn id="28" dur="500" fill="hold"/>
                                        <p:tgtEl>
                                          <p:spTgt spid="61443">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14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1443">
                                            <p:txEl>
                                              <p:pRg st="3" end="3"/>
                                            </p:txEl>
                                          </p:spTgt>
                                        </p:tgtEl>
                                        <p:attrNameLst>
                                          <p:attrName>style.visibility</p:attrName>
                                        </p:attrNameLst>
                                      </p:cBhvr>
                                      <p:to>
                                        <p:strVal val="visible"/>
                                      </p:to>
                                    </p:set>
                                    <p:anim calcmode="lin" valueType="num">
                                      <p:cBhvr additive="base">
                                        <p:cTn id="34" dur="500" fill="hold"/>
                                        <p:tgtEl>
                                          <p:spTgt spid="61443">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14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1443">
                                            <p:txEl>
                                              <p:pRg st="4" end="4"/>
                                            </p:txEl>
                                          </p:spTgt>
                                        </p:tgtEl>
                                        <p:attrNameLst>
                                          <p:attrName>style.visibility</p:attrName>
                                        </p:attrNameLst>
                                      </p:cBhvr>
                                      <p:to>
                                        <p:strVal val="visible"/>
                                      </p:to>
                                    </p:set>
                                    <p:anim calcmode="lin" valueType="num">
                                      <p:cBhvr additive="base">
                                        <p:cTn id="40" dur="500" fill="hold"/>
                                        <p:tgtEl>
                                          <p:spTgt spid="61443">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14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61443">
                                            <p:txEl>
                                              <p:pRg st="5" end="5"/>
                                            </p:txEl>
                                          </p:spTgt>
                                        </p:tgtEl>
                                        <p:attrNameLst>
                                          <p:attrName>style.visibility</p:attrName>
                                        </p:attrNameLst>
                                      </p:cBhvr>
                                      <p:to>
                                        <p:strVal val="visible"/>
                                      </p:to>
                                    </p:set>
                                    <p:anim calcmode="lin" valueType="num">
                                      <p:cBhvr additive="base">
                                        <p:cTn id="46" dur="500" fill="hold"/>
                                        <p:tgtEl>
                                          <p:spTgt spid="61443">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614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61443">
                                            <p:txEl>
                                              <p:pRg st="6" end="6"/>
                                            </p:txEl>
                                          </p:spTgt>
                                        </p:tgtEl>
                                        <p:attrNameLst>
                                          <p:attrName>style.visibility</p:attrName>
                                        </p:attrNameLst>
                                      </p:cBhvr>
                                      <p:to>
                                        <p:strVal val="visible"/>
                                      </p:to>
                                    </p:set>
                                    <p:anim calcmode="lin" valueType="num">
                                      <p:cBhvr additive="base">
                                        <p:cTn id="52" dur="500" fill="hold"/>
                                        <p:tgtEl>
                                          <p:spTgt spid="61443">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6144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P spid="61444"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solidFill>
                  <a:srgbClr val="FFFF00"/>
                </a:solidFill>
              </a:rPr>
              <a:t>Michio Kushi, early years</a:t>
            </a:r>
          </a:p>
        </p:txBody>
      </p:sp>
      <p:sp>
        <p:nvSpPr>
          <p:cNvPr id="62467" name="Rectangle 3"/>
          <p:cNvSpPr>
            <a:spLocks noGrp="1" noChangeArrowheads="1"/>
          </p:cNvSpPr>
          <p:nvPr>
            <p:ph type="body" idx="1"/>
          </p:nvPr>
        </p:nvSpPr>
        <p:spPr/>
        <p:txBody>
          <a:bodyPr/>
          <a:lstStyle/>
          <a:p>
            <a:pPr>
              <a:lnSpc>
                <a:spcPct val="90000"/>
              </a:lnSpc>
            </a:pPr>
            <a:r>
              <a:rPr lang="en-US">
                <a:solidFill>
                  <a:schemeClr val="bg1"/>
                </a:solidFill>
              </a:rPr>
              <a:t>Born in Japan in 1926 to parents who were educators</a:t>
            </a:r>
          </a:p>
          <a:p>
            <a:pPr>
              <a:lnSpc>
                <a:spcPct val="90000"/>
              </a:lnSpc>
            </a:pPr>
            <a:r>
              <a:rPr lang="en-US">
                <a:solidFill>
                  <a:schemeClr val="bg1"/>
                </a:solidFill>
              </a:rPr>
              <a:t>Finished in the top tenth percentile in the country for college entrance exams</a:t>
            </a:r>
          </a:p>
          <a:p>
            <a:pPr>
              <a:lnSpc>
                <a:spcPct val="90000"/>
              </a:lnSpc>
            </a:pPr>
            <a:r>
              <a:rPr lang="en-US">
                <a:solidFill>
                  <a:schemeClr val="bg1"/>
                </a:solidFill>
              </a:rPr>
              <a:t>Studied Political Science at Tokyo University</a:t>
            </a:r>
          </a:p>
          <a:p>
            <a:pPr>
              <a:lnSpc>
                <a:spcPct val="90000"/>
              </a:lnSpc>
            </a:pPr>
            <a:r>
              <a:rPr lang="en-US">
                <a:solidFill>
                  <a:schemeClr val="bg1"/>
                </a:solidFill>
              </a:rPr>
              <a:t>Became committed to the cause of world peace as a result of World War II</a:t>
            </a:r>
          </a:p>
        </p:txBody>
      </p:sp>
      <p:sp>
        <p:nvSpPr>
          <p:cNvPr id="62468" name="Line 4"/>
          <p:cNvSpPr>
            <a:spLocks noChangeShapeType="1"/>
          </p:cNvSpPr>
          <p:nvPr/>
        </p:nvSpPr>
        <p:spPr bwMode="auto">
          <a:xfrm>
            <a:off x="838200" y="1676400"/>
            <a:ext cx="7391400" cy="0"/>
          </a:xfrm>
          <a:prstGeom prst="line">
            <a:avLst/>
          </a:prstGeom>
          <a:noFill/>
          <a:ln w="381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2466"/>
                                        </p:tgtEl>
                                        <p:attrNameLst>
                                          <p:attrName>style.visibility</p:attrName>
                                        </p:attrNameLst>
                                      </p:cBhvr>
                                      <p:to>
                                        <p:strVal val="visible"/>
                                      </p:to>
                                    </p:set>
                                    <p:anim calcmode="lin" valueType="num">
                                      <p:cBhvr additive="base">
                                        <p:cTn id="7" dur="500" fill="hold"/>
                                        <p:tgtEl>
                                          <p:spTgt spid="62466"/>
                                        </p:tgtEl>
                                        <p:attrNameLst>
                                          <p:attrName>ppt_x</p:attrName>
                                        </p:attrNameLst>
                                      </p:cBhvr>
                                      <p:tavLst>
                                        <p:tav tm="0">
                                          <p:val>
                                            <p:strVal val="#ppt_x"/>
                                          </p:val>
                                        </p:tav>
                                        <p:tav tm="100000">
                                          <p:val>
                                            <p:strVal val="#ppt_x"/>
                                          </p:val>
                                        </p:tav>
                                      </p:tavLst>
                                    </p:anim>
                                    <p:anim calcmode="lin" valueType="num">
                                      <p:cBhvr additive="base">
                                        <p:cTn id="8" dur="500" fill="hold"/>
                                        <p:tgtEl>
                                          <p:spTgt spid="6246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2468"/>
                                        </p:tgtEl>
                                        <p:attrNameLst>
                                          <p:attrName>style.visibility</p:attrName>
                                        </p:attrNameLst>
                                      </p:cBhvr>
                                      <p:to>
                                        <p:strVal val="visible"/>
                                      </p:to>
                                    </p:set>
                                    <p:anim calcmode="lin" valueType="num">
                                      <p:cBhvr additive="base">
                                        <p:cTn id="12" dur="500" fill="hold"/>
                                        <p:tgtEl>
                                          <p:spTgt spid="62468"/>
                                        </p:tgtEl>
                                        <p:attrNameLst>
                                          <p:attrName>ppt_x</p:attrName>
                                        </p:attrNameLst>
                                      </p:cBhvr>
                                      <p:tavLst>
                                        <p:tav tm="0">
                                          <p:val>
                                            <p:strVal val="#ppt_x"/>
                                          </p:val>
                                        </p:tav>
                                        <p:tav tm="100000">
                                          <p:val>
                                            <p:strVal val="#ppt_x"/>
                                          </p:val>
                                        </p:tav>
                                      </p:tavLst>
                                    </p:anim>
                                    <p:anim calcmode="lin" valueType="num">
                                      <p:cBhvr additive="base">
                                        <p:cTn id="13" dur="500" fill="hold"/>
                                        <p:tgtEl>
                                          <p:spTgt spid="6246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2467">
                                            <p:txEl>
                                              <p:pRg st="0" end="0"/>
                                            </p:txEl>
                                          </p:spTgt>
                                        </p:tgtEl>
                                        <p:attrNameLst>
                                          <p:attrName>style.visibility</p:attrName>
                                        </p:attrNameLst>
                                      </p:cBhvr>
                                      <p:to>
                                        <p:strVal val="visible"/>
                                      </p:to>
                                    </p:set>
                                    <p:anim calcmode="lin" valueType="num">
                                      <p:cBhvr additive="base">
                                        <p:cTn id="18" dur="5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24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2467">
                                            <p:txEl>
                                              <p:pRg st="1" end="1"/>
                                            </p:txEl>
                                          </p:spTgt>
                                        </p:tgtEl>
                                        <p:attrNameLst>
                                          <p:attrName>style.visibility</p:attrName>
                                        </p:attrNameLst>
                                      </p:cBhvr>
                                      <p:to>
                                        <p:strVal val="visible"/>
                                      </p:to>
                                    </p:set>
                                    <p:anim calcmode="lin" valueType="num">
                                      <p:cBhvr additive="base">
                                        <p:cTn id="24" dur="500" fill="hold"/>
                                        <p:tgtEl>
                                          <p:spTgt spid="62467">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24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2467">
                                            <p:txEl>
                                              <p:pRg st="2" end="2"/>
                                            </p:txEl>
                                          </p:spTgt>
                                        </p:tgtEl>
                                        <p:attrNameLst>
                                          <p:attrName>style.visibility</p:attrName>
                                        </p:attrNameLst>
                                      </p:cBhvr>
                                      <p:to>
                                        <p:strVal val="visible"/>
                                      </p:to>
                                    </p:set>
                                    <p:anim calcmode="lin" valueType="num">
                                      <p:cBhvr additive="base">
                                        <p:cTn id="30" dur="500" fill="hold"/>
                                        <p:tgtEl>
                                          <p:spTgt spid="62467">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24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2467">
                                            <p:txEl>
                                              <p:pRg st="3" end="3"/>
                                            </p:txEl>
                                          </p:spTgt>
                                        </p:tgtEl>
                                        <p:attrNameLst>
                                          <p:attrName>style.visibility</p:attrName>
                                        </p:attrNameLst>
                                      </p:cBhvr>
                                      <p:to>
                                        <p:strVal val="visible"/>
                                      </p:to>
                                    </p:set>
                                    <p:anim calcmode="lin" valueType="num">
                                      <p:cBhvr additive="base">
                                        <p:cTn id="36" dur="500" fill="hold"/>
                                        <p:tgtEl>
                                          <p:spTgt spid="62467">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24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P spid="62467" grpId="0" build="p" autoUpdateAnimBg="0"/>
      <p:bldP spid="62468"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solidFill>
                  <a:srgbClr val="FFFF00"/>
                </a:solidFill>
              </a:rPr>
              <a:t>Michio comes to the US</a:t>
            </a:r>
          </a:p>
        </p:txBody>
      </p:sp>
      <p:sp>
        <p:nvSpPr>
          <p:cNvPr id="63491" name="Rectangle 3"/>
          <p:cNvSpPr>
            <a:spLocks noGrp="1" noChangeArrowheads="1"/>
          </p:cNvSpPr>
          <p:nvPr>
            <p:ph type="body" idx="1"/>
          </p:nvPr>
        </p:nvSpPr>
        <p:spPr/>
        <p:txBody>
          <a:bodyPr/>
          <a:lstStyle/>
          <a:p>
            <a:pPr>
              <a:lnSpc>
                <a:spcPct val="90000"/>
              </a:lnSpc>
            </a:pPr>
            <a:r>
              <a:rPr lang="en-US" sz="2800">
                <a:solidFill>
                  <a:schemeClr val="bg1"/>
                </a:solidFill>
              </a:rPr>
              <a:t>Joined World Federalist movement after World War II</a:t>
            </a:r>
          </a:p>
          <a:p>
            <a:pPr>
              <a:lnSpc>
                <a:spcPct val="90000"/>
              </a:lnSpc>
            </a:pPr>
            <a:r>
              <a:rPr lang="en-US" sz="2800">
                <a:solidFill>
                  <a:schemeClr val="bg1"/>
                </a:solidFill>
              </a:rPr>
              <a:t>Met George Ohsawa and was introduced to the notion of diet and peace</a:t>
            </a:r>
          </a:p>
          <a:p>
            <a:pPr>
              <a:lnSpc>
                <a:spcPct val="90000"/>
              </a:lnSpc>
            </a:pPr>
            <a:r>
              <a:rPr lang="en-US" sz="2800">
                <a:solidFill>
                  <a:schemeClr val="bg1"/>
                </a:solidFill>
              </a:rPr>
              <a:t>Came to USA in 1949 under sponsorship from Norman Cousins, Vice-President of the World Federalists movement.</a:t>
            </a:r>
          </a:p>
          <a:p>
            <a:pPr>
              <a:lnSpc>
                <a:spcPct val="90000"/>
              </a:lnSpc>
            </a:pPr>
            <a:r>
              <a:rPr lang="en-US" sz="2800">
                <a:solidFill>
                  <a:schemeClr val="bg1"/>
                </a:solidFill>
              </a:rPr>
              <a:t>Pursued World Government studies at Columbia University</a:t>
            </a:r>
          </a:p>
        </p:txBody>
      </p:sp>
      <p:sp>
        <p:nvSpPr>
          <p:cNvPr id="63492" name="Line 4"/>
          <p:cNvSpPr>
            <a:spLocks noChangeShapeType="1"/>
          </p:cNvSpPr>
          <p:nvPr/>
        </p:nvSpPr>
        <p:spPr bwMode="auto">
          <a:xfrm>
            <a:off x="838200" y="1676400"/>
            <a:ext cx="7391400" cy="0"/>
          </a:xfrm>
          <a:prstGeom prst="line">
            <a:avLst/>
          </a:prstGeom>
          <a:noFill/>
          <a:ln w="381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additive="base">
                                        <p:cTn id="7" dur="500" fill="hold"/>
                                        <p:tgtEl>
                                          <p:spTgt spid="63490"/>
                                        </p:tgtEl>
                                        <p:attrNameLst>
                                          <p:attrName>ppt_x</p:attrName>
                                        </p:attrNameLst>
                                      </p:cBhvr>
                                      <p:tavLst>
                                        <p:tav tm="0">
                                          <p:val>
                                            <p:strVal val="#ppt_x"/>
                                          </p:val>
                                        </p:tav>
                                        <p:tav tm="100000">
                                          <p:val>
                                            <p:strVal val="#ppt_x"/>
                                          </p:val>
                                        </p:tav>
                                      </p:tavLst>
                                    </p:anim>
                                    <p:anim calcmode="lin" valueType="num">
                                      <p:cBhvr additive="base">
                                        <p:cTn id="8" dur="500" fill="hold"/>
                                        <p:tgtEl>
                                          <p:spTgt spid="6349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3492"/>
                                        </p:tgtEl>
                                        <p:attrNameLst>
                                          <p:attrName>style.visibility</p:attrName>
                                        </p:attrNameLst>
                                      </p:cBhvr>
                                      <p:to>
                                        <p:strVal val="visible"/>
                                      </p:to>
                                    </p:set>
                                    <p:anim calcmode="lin" valueType="num">
                                      <p:cBhvr additive="base">
                                        <p:cTn id="12" dur="500" fill="hold"/>
                                        <p:tgtEl>
                                          <p:spTgt spid="63492"/>
                                        </p:tgtEl>
                                        <p:attrNameLst>
                                          <p:attrName>ppt_x</p:attrName>
                                        </p:attrNameLst>
                                      </p:cBhvr>
                                      <p:tavLst>
                                        <p:tav tm="0">
                                          <p:val>
                                            <p:strVal val="#ppt_x"/>
                                          </p:val>
                                        </p:tav>
                                        <p:tav tm="100000">
                                          <p:val>
                                            <p:strVal val="#ppt_x"/>
                                          </p:val>
                                        </p:tav>
                                      </p:tavLst>
                                    </p:anim>
                                    <p:anim calcmode="lin" valueType="num">
                                      <p:cBhvr additive="base">
                                        <p:cTn id="13" dur="500" fill="hold"/>
                                        <p:tgtEl>
                                          <p:spTgt spid="6349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3491">
                                            <p:txEl>
                                              <p:pRg st="0" end="0"/>
                                            </p:txEl>
                                          </p:spTgt>
                                        </p:tgtEl>
                                        <p:attrNameLst>
                                          <p:attrName>style.visibility</p:attrName>
                                        </p:attrNameLst>
                                      </p:cBhvr>
                                      <p:to>
                                        <p:strVal val="visible"/>
                                      </p:to>
                                    </p:set>
                                    <p:anim calcmode="lin" valueType="num">
                                      <p:cBhvr additive="base">
                                        <p:cTn id="18" dur="5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34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3491">
                                            <p:txEl>
                                              <p:pRg st="1" end="1"/>
                                            </p:txEl>
                                          </p:spTgt>
                                        </p:tgtEl>
                                        <p:attrNameLst>
                                          <p:attrName>style.visibility</p:attrName>
                                        </p:attrNameLst>
                                      </p:cBhvr>
                                      <p:to>
                                        <p:strVal val="visible"/>
                                      </p:to>
                                    </p:set>
                                    <p:anim calcmode="lin" valueType="num">
                                      <p:cBhvr additive="base">
                                        <p:cTn id="24" dur="500" fill="hold"/>
                                        <p:tgtEl>
                                          <p:spTgt spid="63491">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34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3491">
                                            <p:txEl>
                                              <p:pRg st="2" end="2"/>
                                            </p:txEl>
                                          </p:spTgt>
                                        </p:tgtEl>
                                        <p:attrNameLst>
                                          <p:attrName>style.visibility</p:attrName>
                                        </p:attrNameLst>
                                      </p:cBhvr>
                                      <p:to>
                                        <p:strVal val="visible"/>
                                      </p:to>
                                    </p:set>
                                    <p:anim calcmode="lin" valueType="num">
                                      <p:cBhvr additive="base">
                                        <p:cTn id="30" dur="5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34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3491">
                                            <p:txEl>
                                              <p:pRg st="3" end="3"/>
                                            </p:txEl>
                                          </p:spTgt>
                                        </p:tgtEl>
                                        <p:attrNameLst>
                                          <p:attrName>style.visibility</p:attrName>
                                        </p:attrNameLst>
                                      </p:cBhvr>
                                      <p:to>
                                        <p:strVal val="visible"/>
                                      </p:to>
                                    </p:set>
                                    <p:anim calcmode="lin" valueType="num">
                                      <p:cBhvr additive="base">
                                        <p:cTn id="36" dur="500" fill="hold"/>
                                        <p:tgtEl>
                                          <p:spTgt spid="63491">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34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P spid="63491" grpId="0" build="p" autoUpdateAnimBg="0"/>
      <p:bldP spid="63492"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solidFill>
                  <a:srgbClr val="FFFF00"/>
                </a:solidFill>
              </a:rPr>
              <a:t>Michio in the US, self study</a:t>
            </a:r>
          </a:p>
        </p:txBody>
      </p:sp>
      <p:sp>
        <p:nvSpPr>
          <p:cNvPr id="64515" name="Rectangle 3"/>
          <p:cNvSpPr>
            <a:spLocks noGrp="1" noChangeArrowheads="1"/>
          </p:cNvSpPr>
          <p:nvPr>
            <p:ph type="body" idx="1"/>
          </p:nvPr>
        </p:nvSpPr>
        <p:spPr/>
        <p:txBody>
          <a:bodyPr/>
          <a:lstStyle/>
          <a:p>
            <a:r>
              <a:rPr lang="en-US">
                <a:solidFill>
                  <a:schemeClr val="bg1"/>
                </a:solidFill>
              </a:rPr>
              <a:t>Meets with World Federalists leaders (including Einstein) and asks how we can prevent human aggression.</a:t>
            </a:r>
          </a:p>
          <a:p>
            <a:r>
              <a:rPr lang="en-US">
                <a:solidFill>
                  <a:schemeClr val="bg1"/>
                </a:solidFill>
              </a:rPr>
              <a:t>With no leader/thinker able to answer such a question, Michio leaves Columbia and pursues his self study of humanity</a:t>
            </a:r>
          </a:p>
        </p:txBody>
      </p:sp>
      <p:sp>
        <p:nvSpPr>
          <p:cNvPr id="64516" name="Line 4"/>
          <p:cNvSpPr>
            <a:spLocks noChangeShapeType="1"/>
          </p:cNvSpPr>
          <p:nvPr/>
        </p:nvSpPr>
        <p:spPr bwMode="auto">
          <a:xfrm>
            <a:off x="838200" y="1676400"/>
            <a:ext cx="7391400" cy="0"/>
          </a:xfrm>
          <a:prstGeom prst="line">
            <a:avLst/>
          </a:prstGeom>
          <a:noFill/>
          <a:ln w="381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dissolve">
                                      <p:cBhvr>
                                        <p:cTn id="7" dur="500"/>
                                        <p:tgtEl>
                                          <p:spTgt spid="645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4516"/>
                                        </p:tgtEl>
                                        <p:attrNameLst>
                                          <p:attrName>style.visibility</p:attrName>
                                        </p:attrNameLst>
                                      </p:cBhvr>
                                      <p:to>
                                        <p:strVal val="visible"/>
                                      </p:to>
                                    </p:set>
                                    <p:anim calcmode="lin" valueType="num">
                                      <p:cBhvr additive="base">
                                        <p:cTn id="11" dur="500" fill="hold"/>
                                        <p:tgtEl>
                                          <p:spTgt spid="64516"/>
                                        </p:tgtEl>
                                        <p:attrNameLst>
                                          <p:attrName>ppt_x</p:attrName>
                                        </p:attrNameLst>
                                      </p:cBhvr>
                                      <p:tavLst>
                                        <p:tav tm="0">
                                          <p:val>
                                            <p:strVal val="#ppt_x"/>
                                          </p:val>
                                        </p:tav>
                                        <p:tav tm="100000">
                                          <p:val>
                                            <p:strVal val="#ppt_x"/>
                                          </p:val>
                                        </p:tav>
                                      </p:tavLst>
                                    </p:anim>
                                    <p:anim calcmode="lin" valueType="num">
                                      <p:cBhvr additive="base">
                                        <p:cTn id="12" dur="500" fill="hold"/>
                                        <p:tgtEl>
                                          <p:spTgt spid="645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4515">
                                            <p:txEl>
                                              <p:pRg st="0" end="0"/>
                                            </p:txEl>
                                          </p:spTgt>
                                        </p:tgtEl>
                                        <p:attrNameLst>
                                          <p:attrName>style.visibility</p:attrName>
                                        </p:attrNameLst>
                                      </p:cBhvr>
                                      <p:to>
                                        <p:strVal val="visible"/>
                                      </p:to>
                                    </p:set>
                                    <p:anim calcmode="lin" valueType="num">
                                      <p:cBhvr additive="base">
                                        <p:cTn id="17" dur="500" fill="hold"/>
                                        <p:tgtEl>
                                          <p:spTgt spid="6451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45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4515">
                                            <p:txEl>
                                              <p:pRg st="1" end="1"/>
                                            </p:txEl>
                                          </p:spTgt>
                                        </p:tgtEl>
                                        <p:attrNameLst>
                                          <p:attrName>style.visibility</p:attrName>
                                        </p:attrNameLst>
                                      </p:cBhvr>
                                      <p:to>
                                        <p:strVal val="visible"/>
                                      </p:to>
                                    </p:set>
                                    <p:anim calcmode="lin" valueType="num">
                                      <p:cBhvr additive="base">
                                        <p:cTn id="23" dur="500" fill="hold"/>
                                        <p:tgtEl>
                                          <p:spTgt spid="64515">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45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utoUpdateAnimBg="0"/>
      <p:bldP spid="64515" grpId="0" build="p" autoUpdateAnimBg="0"/>
      <p:bldP spid="64516"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solidFill>
                  <a:srgbClr val="FFFF00"/>
                </a:solidFill>
              </a:rPr>
              <a:t>Michio promotes macrobiotics</a:t>
            </a:r>
          </a:p>
        </p:txBody>
      </p:sp>
      <p:sp>
        <p:nvSpPr>
          <p:cNvPr id="65539" name="Rectangle 3"/>
          <p:cNvSpPr>
            <a:spLocks noGrp="1" noChangeArrowheads="1"/>
          </p:cNvSpPr>
          <p:nvPr>
            <p:ph type="body" idx="1"/>
          </p:nvPr>
        </p:nvSpPr>
        <p:spPr/>
        <p:txBody>
          <a:bodyPr/>
          <a:lstStyle/>
          <a:p>
            <a:r>
              <a:rPr lang="en-US">
                <a:solidFill>
                  <a:schemeClr val="bg1"/>
                </a:solidFill>
              </a:rPr>
              <a:t>Michio concludes that diet is the key to human destiny and world peace and begins to actively spread macrobiotics</a:t>
            </a:r>
          </a:p>
          <a:p>
            <a:r>
              <a:rPr lang="en-US">
                <a:solidFill>
                  <a:schemeClr val="bg1"/>
                </a:solidFill>
              </a:rPr>
              <a:t>Moves to Boston to teach at Harvard</a:t>
            </a:r>
          </a:p>
          <a:p>
            <a:r>
              <a:rPr lang="en-US">
                <a:solidFill>
                  <a:schemeClr val="bg1"/>
                </a:solidFill>
              </a:rPr>
              <a:t>Disappointed with the lack of interest from Harvard undergraduates, Michio begins teaching out his home to hippies</a:t>
            </a:r>
          </a:p>
        </p:txBody>
      </p:sp>
      <p:sp>
        <p:nvSpPr>
          <p:cNvPr id="65540" name="Line 4"/>
          <p:cNvSpPr>
            <a:spLocks noChangeShapeType="1"/>
          </p:cNvSpPr>
          <p:nvPr/>
        </p:nvSpPr>
        <p:spPr bwMode="auto">
          <a:xfrm>
            <a:off x="838200" y="1676400"/>
            <a:ext cx="7391400" cy="0"/>
          </a:xfrm>
          <a:prstGeom prst="line">
            <a:avLst/>
          </a:prstGeom>
          <a:noFill/>
          <a:ln w="381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additive="base">
                                        <p:cTn id="7" dur="500" fill="hold"/>
                                        <p:tgtEl>
                                          <p:spTgt spid="65538"/>
                                        </p:tgtEl>
                                        <p:attrNameLst>
                                          <p:attrName>ppt_x</p:attrName>
                                        </p:attrNameLst>
                                      </p:cBhvr>
                                      <p:tavLst>
                                        <p:tav tm="0">
                                          <p:val>
                                            <p:strVal val="#ppt_x"/>
                                          </p:val>
                                        </p:tav>
                                        <p:tav tm="100000">
                                          <p:val>
                                            <p:strVal val="#ppt_x"/>
                                          </p:val>
                                        </p:tav>
                                      </p:tavLst>
                                    </p:anim>
                                    <p:anim calcmode="lin" valueType="num">
                                      <p:cBhvr additive="base">
                                        <p:cTn id="8" dur="500" fill="hold"/>
                                        <p:tgtEl>
                                          <p:spTgt spid="6553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5540"/>
                                        </p:tgtEl>
                                        <p:attrNameLst>
                                          <p:attrName>style.visibility</p:attrName>
                                        </p:attrNameLst>
                                      </p:cBhvr>
                                      <p:to>
                                        <p:strVal val="visible"/>
                                      </p:to>
                                    </p:set>
                                    <p:anim calcmode="lin" valueType="num">
                                      <p:cBhvr additive="base">
                                        <p:cTn id="12" dur="500" fill="hold"/>
                                        <p:tgtEl>
                                          <p:spTgt spid="65540"/>
                                        </p:tgtEl>
                                        <p:attrNameLst>
                                          <p:attrName>ppt_x</p:attrName>
                                        </p:attrNameLst>
                                      </p:cBhvr>
                                      <p:tavLst>
                                        <p:tav tm="0">
                                          <p:val>
                                            <p:strVal val="#ppt_x"/>
                                          </p:val>
                                        </p:tav>
                                        <p:tav tm="100000">
                                          <p:val>
                                            <p:strVal val="#ppt_x"/>
                                          </p:val>
                                        </p:tav>
                                      </p:tavLst>
                                    </p:anim>
                                    <p:anim calcmode="lin" valueType="num">
                                      <p:cBhvr additive="base">
                                        <p:cTn id="13" dur="500" fill="hold"/>
                                        <p:tgtEl>
                                          <p:spTgt spid="6554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5539">
                                            <p:txEl>
                                              <p:pRg st="0" end="0"/>
                                            </p:txEl>
                                          </p:spTgt>
                                        </p:tgtEl>
                                        <p:attrNameLst>
                                          <p:attrName>style.visibility</p:attrName>
                                        </p:attrNameLst>
                                      </p:cBhvr>
                                      <p:to>
                                        <p:strVal val="visible"/>
                                      </p:to>
                                    </p:set>
                                    <p:anim calcmode="lin" valueType="num">
                                      <p:cBhvr additive="base">
                                        <p:cTn id="18" dur="5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55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5539">
                                            <p:txEl>
                                              <p:pRg st="1" end="1"/>
                                            </p:txEl>
                                          </p:spTgt>
                                        </p:tgtEl>
                                        <p:attrNameLst>
                                          <p:attrName>style.visibility</p:attrName>
                                        </p:attrNameLst>
                                      </p:cBhvr>
                                      <p:to>
                                        <p:strVal val="visible"/>
                                      </p:to>
                                    </p:set>
                                    <p:anim calcmode="lin" valueType="num">
                                      <p:cBhvr additive="base">
                                        <p:cTn id="24" dur="5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55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5539">
                                            <p:txEl>
                                              <p:pRg st="2" end="2"/>
                                            </p:txEl>
                                          </p:spTgt>
                                        </p:tgtEl>
                                        <p:attrNameLst>
                                          <p:attrName>style.visibility</p:attrName>
                                        </p:attrNameLst>
                                      </p:cBhvr>
                                      <p:to>
                                        <p:strVal val="visible"/>
                                      </p:to>
                                    </p:set>
                                    <p:anim calcmode="lin" valueType="num">
                                      <p:cBhvr additive="base">
                                        <p:cTn id="30" dur="500" fill="hold"/>
                                        <p:tgtEl>
                                          <p:spTgt spid="65539">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55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utoUpdateAnimBg="0"/>
      <p:bldP spid="65539" grpId="0" build="p" autoUpdateAnimBg="0"/>
      <p:bldP spid="65540"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solidFill>
                  <a:srgbClr val="FFFF00"/>
                </a:solidFill>
              </a:rPr>
              <a:t>Michio and Aveline, Natural Foods, Oriental Medicine, etc.</a:t>
            </a:r>
          </a:p>
        </p:txBody>
      </p:sp>
      <p:sp>
        <p:nvSpPr>
          <p:cNvPr id="67587" name="Rectangle 3"/>
          <p:cNvSpPr>
            <a:spLocks noGrp="1" noChangeArrowheads="1"/>
          </p:cNvSpPr>
          <p:nvPr>
            <p:ph type="body" idx="1"/>
          </p:nvPr>
        </p:nvSpPr>
        <p:spPr>
          <a:xfrm>
            <a:off x="685800" y="2209800"/>
            <a:ext cx="7772400" cy="3962400"/>
          </a:xfrm>
        </p:spPr>
        <p:txBody>
          <a:bodyPr/>
          <a:lstStyle/>
          <a:p>
            <a:r>
              <a:rPr lang="en-US">
                <a:solidFill>
                  <a:schemeClr val="bg1"/>
                </a:solidFill>
              </a:rPr>
              <a:t>Michio lectures, Aveline teaches Cooking Classes and introduce natural foods</a:t>
            </a:r>
          </a:p>
          <a:p>
            <a:r>
              <a:rPr lang="en-US">
                <a:solidFill>
                  <a:schemeClr val="bg1"/>
                </a:solidFill>
              </a:rPr>
              <a:t>Create “Erewhon Natural Foods” the first company of its kind</a:t>
            </a:r>
          </a:p>
          <a:p>
            <a:r>
              <a:rPr lang="en-US">
                <a:solidFill>
                  <a:schemeClr val="bg1"/>
                </a:solidFill>
              </a:rPr>
              <a:t>Creates East West Journal</a:t>
            </a:r>
          </a:p>
          <a:p>
            <a:r>
              <a:rPr lang="en-US">
                <a:solidFill>
                  <a:schemeClr val="bg1"/>
                </a:solidFill>
              </a:rPr>
              <a:t>Conducts seminars on Oriental Medicine and Philosophy to Doctors and lay people</a:t>
            </a:r>
          </a:p>
          <a:p>
            <a:endParaRPr lang="en-US">
              <a:solidFill>
                <a:schemeClr val="bg1"/>
              </a:solidFill>
            </a:endParaRPr>
          </a:p>
        </p:txBody>
      </p:sp>
      <p:sp>
        <p:nvSpPr>
          <p:cNvPr id="67588" name="Line 4"/>
          <p:cNvSpPr>
            <a:spLocks noChangeShapeType="1"/>
          </p:cNvSpPr>
          <p:nvPr/>
        </p:nvSpPr>
        <p:spPr bwMode="auto">
          <a:xfrm>
            <a:off x="762000" y="1981200"/>
            <a:ext cx="7391400" cy="0"/>
          </a:xfrm>
          <a:prstGeom prst="line">
            <a:avLst/>
          </a:prstGeom>
          <a:noFill/>
          <a:ln w="381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7586"/>
                                        </p:tgtEl>
                                        <p:attrNameLst>
                                          <p:attrName>style.visibility</p:attrName>
                                        </p:attrNameLst>
                                      </p:cBhvr>
                                      <p:to>
                                        <p:strVal val="visible"/>
                                      </p:to>
                                    </p:set>
                                    <p:anim calcmode="lin" valueType="num">
                                      <p:cBhvr additive="base">
                                        <p:cTn id="7" dur="500" fill="hold"/>
                                        <p:tgtEl>
                                          <p:spTgt spid="67586"/>
                                        </p:tgtEl>
                                        <p:attrNameLst>
                                          <p:attrName>ppt_x</p:attrName>
                                        </p:attrNameLst>
                                      </p:cBhvr>
                                      <p:tavLst>
                                        <p:tav tm="0">
                                          <p:val>
                                            <p:strVal val="#ppt_x"/>
                                          </p:val>
                                        </p:tav>
                                        <p:tav tm="100000">
                                          <p:val>
                                            <p:strVal val="#ppt_x"/>
                                          </p:val>
                                        </p:tav>
                                      </p:tavLst>
                                    </p:anim>
                                    <p:anim calcmode="lin" valueType="num">
                                      <p:cBhvr additive="base">
                                        <p:cTn id="8" dur="500" fill="hold"/>
                                        <p:tgtEl>
                                          <p:spTgt spid="6758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7588"/>
                                        </p:tgtEl>
                                        <p:attrNameLst>
                                          <p:attrName>style.visibility</p:attrName>
                                        </p:attrNameLst>
                                      </p:cBhvr>
                                      <p:to>
                                        <p:strVal val="visible"/>
                                      </p:to>
                                    </p:set>
                                    <p:anim calcmode="lin" valueType="num">
                                      <p:cBhvr additive="base">
                                        <p:cTn id="12" dur="500" fill="hold"/>
                                        <p:tgtEl>
                                          <p:spTgt spid="67588"/>
                                        </p:tgtEl>
                                        <p:attrNameLst>
                                          <p:attrName>ppt_x</p:attrName>
                                        </p:attrNameLst>
                                      </p:cBhvr>
                                      <p:tavLst>
                                        <p:tav tm="0">
                                          <p:val>
                                            <p:strVal val="#ppt_x"/>
                                          </p:val>
                                        </p:tav>
                                        <p:tav tm="100000">
                                          <p:val>
                                            <p:strVal val="#ppt_x"/>
                                          </p:val>
                                        </p:tav>
                                      </p:tavLst>
                                    </p:anim>
                                    <p:anim calcmode="lin" valueType="num">
                                      <p:cBhvr additive="base">
                                        <p:cTn id="13" dur="500" fill="hold"/>
                                        <p:tgtEl>
                                          <p:spTgt spid="6758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7587">
                                            <p:txEl>
                                              <p:pRg st="0" end="0"/>
                                            </p:txEl>
                                          </p:spTgt>
                                        </p:tgtEl>
                                        <p:attrNameLst>
                                          <p:attrName>style.visibility</p:attrName>
                                        </p:attrNameLst>
                                      </p:cBhvr>
                                      <p:to>
                                        <p:strVal val="visible"/>
                                      </p:to>
                                    </p:set>
                                    <p:anim calcmode="lin" valueType="num">
                                      <p:cBhvr additive="base">
                                        <p:cTn id="18" dur="500" fill="hold"/>
                                        <p:tgtEl>
                                          <p:spTgt spid="6758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75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7587">
                                            <p:txEl>
                                              <p:pRg st="1" end="1"/>
                                            </p:txEl>
                                          </p:spTgt>
                                        </p:tgtEl>
                                        <p:attrNameLst>
                                          <p:attrName>style.visibility</p:attrName>
                                        </p:attrNameLst>
                                      </p:cBhvr>
                                      <p:to>
                                        <p:strVal val="visible"/>
                                      </p:to>
                                    </p:set>
                                    <p:anim calcmode="lin" valueType="num">
                                      <p:cBhvr additive="base">
                                        <p:cTn id="24" dur="500" fill="hold"/>
                                        <p:tgtEl>
                                          <p:spTgt spid="67587">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75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7587">
                                            <p:txEl>
                                              <p:pRg st="2" end="2"/>
                                            </p:txEl>
                                          </p:spTgt>
                                        </p:tgtEl>
                                        <p:attrNameLst>
                                          <p:attrName>style.visibility</p:attrName>
                                        </p:attrNameLst>
                                      </p:cBhvr>
                                      <p:to>
                                        <p:strVal val="visible"/>
                                      </p:to>
                                    </p:set>
                                    <p:anim calcmode="lin" valueType="num">
                                      <p:cBhvr additive="base">
                                        <p:cTn id="30" dur="500" fill="hold"/>
                                        <p:tgtEl>
                                          <p:spTgt spid="67587">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75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7587">
                                            <p:txEl>
                                              <p:pRg st="3" end="3"/>
                                            </p:txEl>
                                          </p:spTgt>
                                        </p:tgtEl>
                                        <p:attrNameLst>
                                          <p:attrName>style.visibility</p:attrName>
                                        </p:attrNameLst>
                                      </p:cBhvr>
                                      <p:to>
                                        <p:strVal val="visible"/>
                                      </p:to>
                                    </p:set>
                                    <p:anim calcmode="lin" valueType="num">
                                      <p:cBhvr additive="base">
                                        <p:cTn id="36" dur="500" fill="hold"/>
                                        <p:tgtEl>
                                          <p:spTgt spid="67587">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75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autoUpdateAnimBg="0"/>
      <p:bldP spid="67587" grpId="0" build="p" autoUpdateAnimBg="0"/>
      <p:bldP spid="67588"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solidFill>
                  <a:srgbClr val="FFFF00"/>
                </a:solidFill>
              </a:rPr>
              <a:t>Michio Educational Development</a:t>
            </a:r>
          </a:p>
        </p:txBody>
      </p:sp>
      <p:sp>
        <p:nvSpPr>
          <p:cNvPr id="68611" name="Rectangle 3"/>
          <p:cNvSpPr>
            <a:spLocks noGrp="1" noChangeArrowheads="1"/>
          </p:cNvSpPr>
          <p:nvPr>
            <p:ph type="body" idx="1"/>
          </p:nvPr>
        </p:nvSpPr>
        <p:spPr/>
        <p:txBody>
          <a:bodyPr/>
          <a:lstStyle/>
          <a:p>
            <a:r>
              <a:rPr lang="en-US">
                <a:solidFill>
                  <a:schemeClr val="bg1"/>
                </a:solidFill>
              </a:rPr>
              <a:t>Establishes the Kushi Institute in 1978</a:t>
            </a:r>
          </a:p>
          <a:p>
            <a:r>
              <a:rPr lang="en-US">
                <a:solidFill>
                  <a:schemeClr val="bg1"/>
                </a:solidFill>
              </a:rPr>
              <a:t>Begins teaching worldwide</a:t>
            </a:r>
          </a:p>
          <a:p>
            <a:r>
              <a:rPr lang="en-US">
                <a:solidFill>
                  <a:schemeClr val="bg1"/>
                </a:solidFill>
              </a:rPr>
              <a:t>Introduces Cancer and Diet correlation</a:t>
            </a:r>
          </a:p>
          <a:p>
            <a:r>
              <a:rPr lang="en-US">
                <a:solidFill>
                  <a:schemeClr val="bg1"/>
                </a:solidFill>
              </a:rPr>
              <a:t>Writes books</a:t>
            </a:r>
          </a:p>
          <a:p>
            <a:r>
              <a:rPr lang="en-US">
                <a:solidFill>
                  <a:schemeClr val="bg1"/>
                </a:solidFill>
              </a:rPr>
              <a:t>Continues to this day…</a:t>
            </a:r>
          </a:p>
        </p:txBody>
      </p:sp>
      <p:sp>
        <p:nvSpPr>
          <p:cNvPr id="68612" name="Line 4"/>
          <p:cNvSpPr>
            <a:spLocks noChangeShapeType="1"/>
          </p:cNvSpPr>
          <p:nvPr/>
        </p:nvSpPr>
        <p:spPr bwMode="auto">
          <a:xfrm>
            <a:off x="838200" y="1676400"/>
            <a:ext cx="7391400" cy="0"/>
          </a:xfrm>
          <a:prstGeom prst="line">
            <a:avLst/>
          </a:prstGeom>
          <a:noFill/>
          <a:ln w="381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8610"/>
                                        </p:tgtEl>
                                        <p:attrNameLst>
                                          <p:attrName>style.visibility</p:attrName>
                                        </p:attrNameLst>
                                      </p:cBhvr>
                                      <p:to>
                                        <p:strVal val="visible"/>
                                      </p:to>
                                    </p:set>
                                    <p:anim calcmode="lin" valueType="num">
                                      <p:cBhvr additive="base">
                                        <p:cTn id="7" dur="500" fill="hold"/>
                                        <p:tgtEl>
                                          <p:spTgt spid="68610"/>
                                        </p:tgtEl>
                                        <p:attrNameLst>
                                          <p:attrName>ppt_x</p:attrName>
                                        </p:attrNameLst>
                                      </p:cBhvr>
                                      <p:tavLst>
                                        <p:tav tm="0">
                                          <p:val>
                                            <p:strVal val="#ppt_x"/>
                                          </p:val>
                                        </p:tav>
                                        <p:tav tm="100000">
                                          <p:val>
                                            <p:strVal val="#ppt_x"/>
                                          </p:val>
                                        </p:tav>
                                      </p:tavLst>
                                    </p:anim>
                                    <p:anim calcmode="lin" valueType="num">
                                      <p:cBhvr additive="base">
                                        <p:cTn id="8" dur="500" fill="hold"/>
                                        <p:tgtEl>
                                          <p:spTgt spid="686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8612"/>
                                        </p:tgtEl>
                                        <p:attrNameLst>
                                          <p:attrName>style.visibility</p:attrName>
                                        </p:attrNameLst>
                                      </p:cBhvr>
                                      <p:to>
                                        <p:strVal val="visible"/>
                                      </p:to>
                                    </p:set>
                                    <p:anim calcmode="lin" valueType="num">
                                      <p:cBhvr additive="base">
                                        <p:cTn id="12" dur="500" fill="hold"/>
                                        <p:tgtEl>
                                          <p:spTgt spid="68612"/>
                                        </p:tgtEl>
                                        <p:attrNameLst>
                                          <p:attrName>ppt_x</p:attrName>
                                        </p:attrNameLst>
                                      </p:cBhvr>
                                      <p:tavLst>
                                        <p:tav tm="0">
                                          <p:val>
                                            <p:strVal val="#ppt_x"/>
                                          </p:val>
                                        </p:tav>
                                        <p:tav tm="100000">
                                          <p:val>
                                            <p:strVal val="#ppt_x"/>
                                          </p:val>
                                        </p:tav>
                                      </p:tavLst>
                                    </p:anim>
                                    <p:anim calcmode="lin" valueType="num">
                                      <p:cBhvr additive="base">
                                        <p:cTn id="13" dur="500" fill="hold"/>
                                        <p:tgtEl>
                                          <p:spTgt spid="686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8611">
                                            <p:txEl>
                                              <p:pRg st="0" end="0"/>
                                            </p:txEl>
                                          </p:spTgt>
                                        </p:tgtEl>
                                        <p:attrNameLst>
                                          <p:attrName>style.visibility</p:attrName>
                                        </p:attrNameLst>
                                      </p:cBhvr>
                                      <p:to>
                                        <p:strVal val="visible"/>
                                      </p:to>
                                    </p:set>
                                    <p:anim calcmode="lin" valueType="num">
                                      <p:cBhvr additive="base">
                                        <p:cTn id="18" dur="5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86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8611">
                                            <p:txEl>
                                              <p:pRg st="1" end="1"/>
                                            </p:txEl>
                                          </p:spTgt>
                                        </p:tgtEl>
                                        <p:attrNameLst>
                                          <p:attrName>style.visibility</p:attrName>
                                        </p:attrNameLst>
                                      </p:cBhvr>
                                      <p:to>
                                        <p:strVal val="visible"/>
                                      </p:to>
                                    </p:set>
                                    <p:anim calcmode="lin" valueType="num">
                                      <p:cBhvr additive="base">
                                        <p:cTn id="24" dur="500" fill="hold"/>
                                        <p:tgtEl>
                                          <p:spTgt spid="68611">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86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8611">
                                            <p:txEl>
                                              <p:pRg st="2" end="2"/>
                                            </p:txEl>
                                          </p:spTgt>
                                        </p:tgtEl>
                                        <p:attrNameLst>
                                          <p:attrName>style.visibility</p:attrName>
                                        </p:attrNameLst>
                                      </p:cBhvr>
                                      <p:to>
                                        <p:strVal val="visible"/>
                                      </p:to>
                                    </p:set>
                                    <p:anim calcmode="lin" valueType="num">
                                      <p:cBhvr additive="base">
                                        <p:cTn id="30" dur="500" fill="hold"/>
                                        <p:tgtEl>
                                          <p:spTgt spid="68611">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86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8611">
                                            <p:txEl>
                                              <p:pRg st="3" end="3"/>
                                            </p:txEl>
                                          </p:spTgt>
                                        </p:tgtEl>
                                        <p:attrNameLst>
                                          <p:attrName>style.visibility</p:attrName>
                                        </p:attrNameLst>
                                      </p:cBhvr>
                                      <p:to>
                                        <p:strVal val="visible"/>
                                      </p:to>
                                    </p:set>
                                    <p:anim calcmode="lin" valueType="num">
                                      <p:cBhvr additive="base">
                                        <p:cTn id="36" dur="500" fill="hold"/>
                                        <p:tgtEl>
                                          <p:spTgt spid="68611">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86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8611">
                                            <p:txEl>
                                              <p:pRg st="4" end="4"/>
                                            </p:txEl>
                                          </p:spTgt>
                                        </p:tgtEl>
                                        <p:attrNameLst>
                                          <p:attrName>style.visibility</p:attrName>
                                        </p:attrNameLst>
                                      </p:cBhvr>
                                      <p:to>
                                        <p:strVal val="visible"/>
                                      </p:to>
                                    </p:set>
                                    <p:anim calcmode="lin" valueType="num">
                                      <p:cBhvr additive="base">
                                        <p:cTn id="42" dur="500" fill="hold"/>
                                        <p:tgtEl>
                                          <p:spTgt spid="68611">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86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autoUpdateAnimBg="0"/>
      <p:bldP spid="68611" grpId="0" build="p" autoUpdateAnimBg="0"/>
      <p:bldP spid="686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US Magazine Cover cropped"/>
          <p:cNvPicPr>
            <a:picLocks noChangeAspect="1" noChangeArrowheads="1"/>
          </p:cNvPicPr>
          <p:nvPr/>
        </p:nvPicPr>
        <p:blipFill>
          <a:blip r:embed="rId2" cstate="print"/>
          <a:srcRect/>
          <a:stretch>
            <a:fillRect/>
          </a:stretch>
        </p:blipFill>
        <p:spPr bwMode="auto">
          <a:xfrm>
            <a:off x="2057400" y="304800"/>
            <a:ext cx="5119688" cy="556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dissolve">
                                      <p:cBhvr>
                                        <p:cTn id="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FF00"/>
                </a:solidFill>
              </a:rPr>
              <a:t>Michio</a:t>
            </a:r>
            <a:r>
              <a:rPr lang="en-US" dirty="0" smtClean="0">
                <a:solidFill>
                  <a:srgbClr val="FFFF00"/>
                </a:solidFill>
              </a:rPr>
              <a:t> and </a:t>
            </a:r>
            <a:r>
              <a:rPr lang="en-US" dirty="0" err="1" smtClean="0">
                <a:solidFill>
                  <a:srgbClr val="FFFF00"/>
                </a:solidFill>
              </a:rPr>
              <a:t>Aveline’s</a:t>
            </a:r>
            <a:r>
              <a:rPr lang="en-US" dirty="0" smtClean="0">
                <a:solidFill>
                  <a:srgbClr val="FFFF00"/>
                </a:solidFill>
              </a:rPr>
              <a:t> Students</a:t>
            </a:r>
            <a:endParaRPr lang="en-US" dirty="0">
              <a:solidFill>
                <a:srgbClr val="FFFF00"/>
              </a:solidFill>
            </a:endParaRPr>
          </a:p>
        </p:txBody>
      </p:sp>
      <p:sp>
        <p:nvSpPr>
          <p:cNvPr id="3" name="Content Placeholder 2"/>
          <p:cNvSpPr>
            <a:spLocks noGrp="1"/>
          </p:cNvSpPr>
          <p:nvPr>
            <p:ph idx="1"/>
          </p:nvPr>
        </p:nvSpPr>
        <p:spPr>
          <a:xfrm>
            <a:off x="1600200" y="1981200"/>
            <a:ext cx="6019800" cy="4114800"/>
          </a:xfrm>
        </p:spPr>
        <p:txBody>
          <a:bodyPr/>
          <a:lstStyle/>
          <a:p>
            <a:r>
              <a:rPr lang="en-US" dirty="0" smtClean="0">
                <a:solidFill>
                  <a:schemeClr val="bg1"/>
                </a:solidFill>
              </a:rPr>
              <a:t>William Tara</a:t>
            </a:r>
          </a:p>
          <a:p>
            <a:r>
              <a:rPr lang="en-US" dirty="0" smtClean="0">
                <a:solidFill>
                  <a:schemeClr val="bg1"/>
                </a:solidFill>
              </a:rPr>
              <a:t>Verne Verona</a:t>
            </a:r>
          </a:p>
          <a:p>
            <a:r>
              <a:rPr lang="en-US" dirty="0" smtClean="0">
                <a:solidFill>
                  <a:schemeClr val="bg1"/>
                </a:solidFill>
              </a:rPr>
              <a:t>Denny Waxman</a:t>
            </a:r>
          </a:p>
          <a:p>
            <a:r>
              <a:rPr lang="en-US" dirty="0" smtClean="0">
                <a:solidFill>
                  <a:schemeClr val="bg1"/>
                </a:solidFill>
              </a:rPr>
              <a:t>Edward </a:t>
            </a:r>
            <a:r>
              <a:rPr lang="en-US" dirty="0" err="1" smtClean="0">
                <a:solidFill>
                  <a:schemeClr val="bg1"/>
                </a:solidFill>
              </a:rPr>
              <a:t>Esko</a:t>
            </a:r>
            <a:endParaRPr lang="en-US" dirty="0" smtClean="0">
              <a:solidFill>
                <a:schemeClr val="bg1"/>
              </a:solidFill>
            </a:endParaRPr>
          </a:p>
          <a:p>
            <a:r>
              <a:rPr lang="en-US" dirty="0" smtClean="0">
                <a:solidFill>
                  <a:schemeClr val="bg1"/>
                </a:solidFill>
              </a:rPr>
              <a:t>Alex Jack</a:t>
            </a:r>
          </a:p>
          <a:p>
            <a:r>
              <a:rPr lang="en-US" dirty="0" smtClean="0">
                <a:solidFill>
                  <a:schemeClr val="bg1"/>
                </a:solidFill>
              </a:rPr>
              <a:t>Many, many, many more…</a:t>
            </a:r>
          </a:p>
          <a:p>
            <a:pPr>
              <a:buNone/>
            </a:pPr>
            <a:endParaRPr lang="en-US" dirty="0">
              <a:solidFill>
                <a:schemeClr val="bg1"/>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685800" y="1676400"/>
            <a:ext cx="7772400" cy="3657600"/>
          </a:xfrm>
        </p:spPr>
        <p:txBody>
          <a:bodyPr/>
          <a:lstStyle/>
          <a:p>
            <a:r>
              <a:rPr lang="en-US" dirty="0">
                <a:solidFill>
                  <a:srgbClr val="FFFF00"/>
                </a:solidFill>
              </a:rPr>
              <a:t>End of Presentation</a:t>
            </a:r>
            <a:br>
              <a:rPr lang="en-US" dirty="0">
                <a:solidFill>
                  <a:srgbClr val="FFFF00"/>
                </a:solidFill>
              </a:rPr>
            </a:br>
            <a:r>
              <a:rPr lang="en-US" dirty="0">
                <a:solidFill>
                  <a:srgbClr val="FFFF00"/>
                </a:solidFill>
              </a:rPr>
              <a:t>www.phiyakushi.com</a:t>
            </a:r>
            <a:br>
              <a:rPr lang="en-US" dirty="0">
                <a:solidFill>
                  <a:srgbClr val="FFFF00"/>
                </a:solidFill>
              </a:rPr>
            </a:br>
            <a:r>
              <a:rPr lang="en-US" sz="3200" dirty="0">
                <a:solidFill>
                  <a:srgbClr val="FFFF00"/>
                </a:solidFill>
              </a:rPr>
              <a:t>phiyak@gmail.com</a:t>
            </a:r>
            <a:br>
              <a:rPr lang="en-US" sz="3200" dirty="0">
                <a:solidFill>
                  <a:srgbClr val="FFFF00"/>
                </a:solidFill>
              </a:rPr>
            </a:br>
            <a:r>
              <a:rPr lang="en-US" sz="3200" dirty="0">
                <a:solidFill>
                  <a:srgbClr val="FFFF00"/>
                </a:solidFill>
              </a:rPr>
              <a:t>Facebook.com/</a:t>
            </a:r>
            <a:r>
              <a:rPr lang="en-US" sz="3200" dirty="0" err="1">
                <a:solidFill>
                  <a:srgbClr val="FFFF00"/>
                </a:solidFill>
              </a:rPr>
              <a:t>Phiya</a:t>
            </a:r>
            <a:r>
              <a:rPr lang="en-US" sz="3200" dirty="0">
                <a:solidFill>
                  <a:srgbClr val="FFFF00"/>
                </a:solidFill>
              </a:rPr>
              <a:t/>
            </a:r>
            <a:br>
              <a:rPr lang="en-US" sz="3200" dirty="0">
                <a:solidFill>
                  <a:srgbClr val="FFFF00"/>
                </a:solidFill>
              </a:rPr>
            </a:br>
            <a:r>
              <a:rPr lang="en-US" sz="3200" dirty="0">
                <a:solidFill>
                  <a:srgbClr val="FFFF00"/>
                </a:solidFill>
              </a:rPr>
              <a:t/>
            </a:r>
            <a:br>
              <a:rPr lang="en-US" sz="3200" dirty="0">
                <a:solidFill>
                  <a:srgbClr val="FFFF00"/>
                </a:solidFill>
              </a:rPr>
            </a:br>
            <a:r>
              <a:rPr lang="en-US" sz="3200" dirty="0">
                <a:solidFill>
                  <a:srgbClr val="FFFF00"/>
                </a:solidFill>
              </a:rPr>
              <a:t>phiyakushi.wordpress.com</a:t>
            </a:r>
            <a:br>
              <a:rPr lang="en-US" sz="3200" dirty="0">
                <a:solidFill>
                  <a:srgbClr val="FFFF00"/>
                </a:solidFill>
              </a:rPr>
            </a:br>
            <a:r>
              <a:rPr lang="en-US" sz="3200" dirty="0">
                <a:solidFill>
                  <a:srgbClr val="FFFF00"/>
                </a:solidFill>
              </a:rPr>
              <a:t>kushipublishing.com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US Magazine Page 1 cropped to inset"/>
          <p:cNvPicPr>
            <a:picLocks noChangeAspect="1" noChangeArrowheads="1"/>
          </p:cNvPicPr>
          <p:nvPr/>
        </p:nvPicPr>
        <p:blipFill>
          <a:blip r:embed="rId2" cstate="print"/>
          <a:srcRect/>
          <a:stretch>
            <a:fillRect/>
          </a:stretch>
        </p:blipFill>
        <p:spPr bwMode="auto">
          <a:xfrm>
            <a:off x="838200" y="762000"/>
            <a:ext cx="7543800" cy="3602038"/>
          </a:xfrm>
          <a:prstGeom prst="rect">
            <a:avLst/>
          </a:prstGeom>
          <a:noFill/>
        </p:spPr>
      </p:pic>
      <p:sp>
        <p:nvSpPr>
          <p:cNvPr id="8197" name="Text Box 5"/>
          <p:cNvSpPr txBox="1">
            <a:spLocks noChangeArrowheads="1"/>
          </p:cNvSpPr>
          <p:nvPr/>
        </p:nvSpPr>
        <p:spPr bwMode="auto">
          <a:xfrm>
            <a:off x="2895600" y="4953000"/>
            <a:ext cx="3825875" cy="579438"/>
          </a:xfrm>
          <a:prstGeom prst="rect">
            <a:avLst/>
          </a:prstGeom>
          <a:noFill/>
          <a:ln w="9525">
            <a:noFill/>
            <a:miter lim="800000"/>
            <a:headEnd/>
            <a:tailEnd/>
          </a:ln>
          <a:effectLst/>
        </p:spPr>
        <p:txBody>
          <a:bodyPr>
            <a:spAutoFit/>
          </a:bodyPr>
          <a:lstStyle/>
          <a:p>
            <a:pPr algn="ctr"/>
            <a:r>
              <a:rPr lang="en-US" sz="3200">
                <a:solidFill>
                  <a:srgbClr val="CCCC00"/>
                </a:solidFill>
              </a:rPr>
              <a:t>An Obsessive Diet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dissolve">
                                      <p:cBhvr>
                                        <p:cTn id="7" dur="500"/>
                                        <p:tgtEl>
                                          <p:spTgt spid="819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197"/>
                                        </p:tgtEl>
                                        <p:attrNameLst>
                                          <p:attrName>style.visibility</p:attrName>
                                        </p:attrNameLst>
                                      </p:cBhvr>
                                      <p:to>
                                        <p:strVal val="visible"/>
                                      </p:to>
                                    </p:set>
                                    <p:anim calcmode="lin" valueType="num">
                                      <p:cBhvr additive="base">
                                        <p:cTn id="11" dur="500" fill="hold"/>
                                        <p:tgtEl>
                                          <p:spTgt spid="8197"/>
                                        </p:tgtEl>
                                        <p:attrNameLst>
                                          <p:attrName>ppt_x</p:attrName>
                                        </p:attrNameLst>
                                      </p:cBhvr>
                                      <p:tavLst>
                                        <p:tav tm="0">
                                          <p:val>
                                            <p:strVal val="#ppt_x"/>
                                          </p:val>
                                        </p:tav>
                                        <p:tav tm="100000">
                                          <p:val>
                                            <p:strVal val="#ppt_x"/>
                                          </p:val>
                                        </p:tav>
                                      </p:tavLst>
                                    </p:anim>
                                    <p:anim calcmode="lin" valueType="num">
                                      <p:cBhvr additive="base">
                                        <p:cTn id="12"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0" y="473075"/>
            <a:ext cx="9144000" cy="59118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dissolve">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1779</TotalTime>
  <Words>2200</Words>
  <Application>Microsoft Office PowerPoint</Application>
  <PresentationFormat>On-screen Show (4:3)</PresentationFormat>
  <Paragraphs>236</Paragraphs>
  <Slides>71</Slides>
  <Notes>1</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Default Design</vt:lpstr>
      <vt:lpstr>What is Macrobiotics?</vt:lpstr>
      <vt:lpstr>What is “macrobiotics”?</vt:lpstr>
      <vt:lpstr>Presentation Objectives</vt:lpstr>
      <vt:lpstr>Macrobiotics is NOT:</vt:lpstr>
      <vt:lpstr>“Macrobiotics” has  an image problem…</vt:lpstr>
      <vt:lpstr>Slide 6</vt:lpstr>
      <vt:lpstr>Slide 7</vt:lpstr>
      <vt:lpstr>Slide 8</vt:lpstr>
      <vt:lpstr>Slide 9</vt:lpstr>
      <vt:lpstr>Slide 10</vt:lpstr>
      <vt:lpstr>The “Macrobiotic” image problem:</vt:lpstr>
      <vt:lpstr>How “macrobiotics” is sometimes defined:</vt:lpstr>
      <vt:lpstr>Main Entry: mac·ro·bi·ot·ic   Pronunciation: -bI-'ä-tik, -bE- Function: adjective Date: 1965</vt:lpstr>
      <vt:lpstr>The Official Kushi Institute Definition for “Macrobiotics”:</vt:lpstr>
      <vt:lpstr>A new definition…</vt:lpstr>
      <vt:lpstr>Macrobiotics is:</vt:lpstr>
      <vt:lpstr>The Purpose of Macrobiotics</vt:lpstr>
      <vt:lpstr>The History of Macrobiotics Phiya Kushi November 2012</vt:lpstr>
      <vt:lpstr>Hippocrates</vt:lpstr>
      <vt:lpstr>Hippocrates (b. 460BC) The Father of Western Medicine</vt:lpstr>
      <vt:lpstr>However, long before Hippocrates invented the word…</vt:lpstr>
      <vt:lpstr>(Huang Di)  The Yellow Emperor</vt:lpstr>
      <vt:lpstr>Yellow Emperor’s Classic of Medicine (Nei-Ching) ~ 3,000 BC (5,000 years ago)</vt:lpstr>
      <vt:lpstr>Slide 24</vt:lpstr>
      <vt:lpstr>Also, in the East was…</vt:lpstr>
      <vt:lpstr>Caraka Samhita~ 1,500 BC</vt:lpstr>
      <vt:lpstr>Hippocrates also had many contemporaries whom also promoted proper eating…</vt:lpstr>
      <vt:lpstr>Pythagoras Ethical Vegetarian 570 ~ 490 BC</vt:lpstr>
      <vt:lpstr>Pythagoras (580-500 BC?)</vt:lpstr>
      <vt:lpstr>And before Hippocrates in the Middle East…</vt:lpstr>
      <vt:lpstr>Biblical Dietary References  ~ 2,000 years ago</vt:lpstr>
      <vt:lpstr>Biblical Dietary References ~ 2,000 years ago</vt:lpstr>
      <vt:lpstr>The Original Greek Orthodox Bible uses the “macrobiotic” word (in Greek, of course)</vt:lpstr>
      <vt:lpstr>Later on, after Bible times in the West…</vt:lpstr>
      <vt:lpstr>Maimonedes (Rabbi Moses Ben Maimon)  (1135-1204)</vt:lpstr>
      <vt:lpstr>Maimonedes (Rabbi Moses Ben Maimon) (1135-1204) </vt:lpstr>
      <vt:lpstr>Luigi Cornaro (1464-1566)</vt:lpstr>
      <vt:lpstr>And in the Far East…</vt:lpstr>
      <vt:lpstr>Eikken Kaibara (1630-1716)</vt:lpstr>
      <vt:lpstr>Namboku Mizuno (1757-1825)</vt:lpstr>
      <vt:lpstr>And in the West…</vt:lpstr>
      <vt:lpstr>Dr. Christoph Wilhelm Hufeland (1762-1836)</vt:lpstr>
      <vt:lpstr>Dr. Christoph Wilhelm Hufeland</vt:lpstr>
      <vt:lpstr>Slide 44</vt:lpstr>
      <vt:lpstr>Slide 45</vt:lpstr>
      <vt:lpstr>Slide 46</vt:lpstr>
      <vt:lpstr>Horace Fletcher (1849-1919): The Chew-Chew Man</vt:lpstr>
      <vt:lpstr>The present day lineage of Japanese macrobiotics begins with  Dr. Sagen Ishizuka  (1850-1910)</vt:lpstr>
      <vt:lpstr>Dr. Sagen Ishizuka (1850-1910)</vt:lpstr>
      <vt:lpstr>Meditation on Food and Destiny</vt:lpstr>
      <vt:lpstr>The Westernization of Japan:</vt:lpstr>
      <vt:lpstr>Commodore Perry In Japan 1854</vt:lpstr>
      <vt:lpstr>Commodore Perry demonstrates morse code</vt:lpstr>
      <vt:lpstr>George Ohsawa: free spirited thinker, inventor, exporter of oriental ideas and unifier of East and West</vt:lpstr>
      <vt:lpstr>George Ohsawa (pen name)</vt:lpstr>
      <vt:lpstr>More on George Ohsawa</vt:lpstr>
      <vt:lpstr>More Ohsawa</vt:lpstr>
      <vt:lpstr>Slide 58</vt:lpstr>
      <vt:lpstr>Ohsawa’s 7 Indications Of Health</vt:lpstr>
      <vt:lpstr>Some dialectical Yin/Yang thoughts from Ohsawa:</vt:lpstr>
      <vt:lpstr>George Ohsawa’s Students</vt:lpstr>
      <vt:lpstr>A1955 in New York City</vt:lpstr>
      <vt:lpstr>Michio and Aveline Kushi  c. 1988</vt:lpstr>
      <vt:lpstr>Michio Kushi, early years</vt:lpstr>
      <vt:lpstr>Michio comes to the US</vt:lpstr>
      <vt:lpstr>Michio in the US, self study</vt:lpstr>
      <vt:lpstr>Michio promotes macrobiotics</vt:lpstr>
      <vt:lpstr>Michio and Aveline, Natural Foods, Oriental Medicine, etc.</vt:lpstr>
      <vt:lpstr>Michio Educational Development</vt:lpstr>
      <vt:lpstr>Michio and Aveline’s Students</vt:lpstr>
      <vt:lpstr>End of Presentation www.phiyakushi.com phiyak@gmail.com Facebook.com/Phiya  phiyakushi.wordpress.com kushipublishing.com</vt:lpstr>
    </vt:vector>
  </TitlesOfParts>
  <Company>Kushi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Macrobiotics?</dc:title>
  <dc:creator>Phiya Kushi</dc:creator>
  <cp:lastModifiedBy>Phiya</cp:lastModifiedBy>
  <cp:revision>181</cp:revision>
  <dcterms:created xsi:type="dcterms:W3CDTF">2004-02-28T18:21:07Z</dcterms:created>
  <dcterms:modified xsi:type="dcterms:W3CDTF">2012-11-18T23:46:05Z</dcterms:modified>
</cp:coreProperties>
</file>